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62" r:id="rId6"/>
    <p:sldId id="264" r:id="rId7"/>
    <p:sldId id="265" r:id="rId8"/>
    <p:sldId id="266" r:id="rId9"/>
    <p:sldId id="267" r:id="rId10"/>
    <p:sldId id="268" r:id="rId11"/>
    <p:sldId id="269" r:id="rId12"/>
    <p:sldId id="272" r:id="rId13"/>
    <p:sldId id="271" r:id="rId14"/>
    <p:sldId id="274" r:id="rId15"/>
    <p:sldId id="273" r:id="rId16"/>
    <p:sldId id="275" r:id="rId17"/>
    <p:sldId id="276" r:id="rId18"/>
    <p:sldId id="277" r:id="rId19"/>
    <p:sldId id="278" r:id="rId20"/>
    <p:sldId id="279" r:id="rId21"/>
    <p:sldId id="280" r:id="rId22"/>
    <p:sldId id="281" r:id="rId23"/>
    <p:sldId id="282" r:id="rId24"/>
    <p:sldId id="286" r:id="rId25"/>
    <p:sldId id="283" r:id="rId26"/>
    <p:sldId id="284" r:id="rId27"/>
    <p:sldId id="285"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p:normalViewPr>
  <p:slideViewPr>
    <p:cSldViewPr snapToGrid="0">
      <p:cViewPr varScale="1">
        <p:scale>
          <a:sx n="53" d="100"/>
          <a:sy n="53" d="100"/>
        </p:scale>
        <p:origin x="-1704"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1789322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248049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8588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95239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722853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308597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403032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176660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1648289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3061373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72CBA-4F8A-4F7C-A4C9-A3911BF58D6F}" type="datetimeFigureOut">
              <a:rPr lang="en-IN" smtClean="0"/>
              <a:t>10/04/19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04CB91-E669-4EF6-B7B5-8A6FD9D1B4BF}" type="slidenum">
              <a:rPr lang="en-IN" smtClean="0"/>
              <a:t>‹#›</a:t>
            </a:fld>
            <a:endParaRPr lang="en-IN" dirty="0"/>
          </a:p>
        </p:txBody>
      </p:sp>
    </p:spTree>
    <p:extLst>
      <p:ext uri="{BB962C8B-B14F-4D97-AF65-F5344CB8AC3E}">
        <p14:creationId xmlns:p14="http://schemas.microsoft.com/office/powerpoint/2010/main" val="6650113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72CBA-4F8A-4F7C-A4C9-A3911BF58D6F}" type="datetimeFigureOut">
              <a:rPr lang="en-IN" smtClean="0"/>
              <a:t>10/04/19</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4CB91-E669-4EF6-B7B5-8A6FD9D1B4BF}" type="slidenum">
              <a:rPr lang="en-IN" smtClean="0"/>
              <a:t>‹#›</a:t>
            </a:fld>
            <a:endParaRPr lang="en-IN" dirty="0"/>
          </a:p>
        </p:txBody>
      </p:sp>
    </p:spTree>
    <p:extLst>
      <p:ext uri="{BB962C8B-B14F-4D97-AF65-F5344CB8AC3E}">
        <p14:creationId xmlns:p14="http://schemas.microsoft.com/office/powerpoint/2010/main" val="2711743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1061" y="669702"/>
            <a:ext cx="6930887" cy="1357882"/>
          </a:xfrm>
        </p:spPr>
        <p:txBody>
          <a:bodyPr anchor="t">
            <a:normAutofit/>
          </a:bodyPr>
          <a:lstStyle/>
          <a:p>
            <a:r>
              <a:rPr lang="en-IN" sz="2800" u="sng" dirty="0" smtClean="0">
                <a:latin typeface="Arial Black" panose="020B0A04020102020204" pitchFamily="34" charset="0"/>
              </a:rPr>
              <a:t>INTRODUCTION</a:t>
            </a:r>
            <a:endParaRPr lang="en-IN" sz="2800" u="sng" dirty="0">
              <a:latin typeface="Arial Black" panose="020B0A04020102020204" pitchFamily="34" charset="0"/>
            </a:endParaRPr>
          </a:p>
        </p:txBody>
      </p:sp>
      <p:sp>
        <p:nvSpPr>
          <p:cNvPr id="5" name="Subtitle 4"/>
          <p:cNvSpPr>
            <a:spLocks noGrp="1"/>
          </p:cNvSpPr>
          <p:nvPr>
            <p:ph type="subTitle" idx="1"/>
          </p:nvPr>
        </p:nvSpPr>
        <p:spPr>
          <a:xfrm>
            <a:off x="128789" y="1519707"/>
            <a:ext cx="6336406" cy="4365937"/>
          </a:xfrm>
        </p:spPr>
        <p:txBody>
          <a:bodyPr/>
          <a:lstStyle/>
          <a:p>
            <a:pPr marL="342900" indent="-342900" algn="l">
              <a:buFont typeface="Wingdings" panose="05000000000000000000" pitchFamily="2" charset="2"/>
              <a:buChar char="q"/>
            </a:pPr>
            <a:r>
              <a:rPr lang="en-IN" dirty="0" smtClean="0"/>
              <a:t>Fuzzy Logic: Fuzzy sets                                  </a:t>
            </a:r>
          </a:p>
          <a:p>
            <a:pPr marL="342900" indent="-342900" algn="l">
              <a:buFont typeface="Wingdings" panose="05000000000000000000" pitchFamily="2" charset="2"/>
              <a:buChar char="q"/>
            </a:pPr>
            <a:r>
              <a:rPr lang="en-IN" dirty="0" smtClean="0"/>
              <a:t>basic operations</a:t>
            </a:r>
          </a:p>
          <a:p>
            <a:pPr marL="342900" indent="-342900" algn="l">
              <a:buFont typeface="Wingdings" panose="05000000000000000000" pitchFamily="2" charset="2"/>
              <a:buChar char="q"/>
            </a:pPr>
            <a:r>
              <a:rPr lang="en-IN" dirty="0" smtClean="0"/>
              <a:t>membership functions</a:t>
            </a:r>
          </a:p>
          <a:p>
            <a:pPr marL="342900" indent="-342900" algn="l">
              <a:buFont typeface="Wingdings" panose="05000000000000000000" pitchFamily="2" charset="2"/>
              <a:buChar char="q"/>
            </a:pPr>
            <a:r>
              <a:rPr lang="en-IN" dirty="0" smtClean="0"/>
              <a:t>Fuzzy Inference</a:t>
            </a:r>
          </a:p>
          <a:p>
            <a:pPr marL="342900" indent="-342900" algn="l">
              <a:buFont typeface="Wingdings" panose="05000000000000000000" pitchFamily="2" charset="2"/>
              <a:buChar char="q"/>
            </a:pPr>
            <a:r>
              <a:rPr lang="en-IN" dirty="0" smtClean="0"/>
              <a:t>Fuzzification</a:t>
            </a:r>
          </a:p>
          <a:p>
            <a:pPr marL="342900" indent="-342900" algn="l">
              <a:buFont typeface="Wingdings" panose="05000000000000000000" pitchFamily="2" charset="2"/>
              <a:buChar char="q"/>
            </a:pPr>
            <a:r>
              <a:rPr lang="en-IN" dirty="0" smtClean="0"/>
              <a:t>Fuzzy Rule Based System</a:t>
            </a:r>
          </a:p>
          <a:p>
            <a:pPr marL="342900" indent="-342900" algn="l">
              <a:buFont typeface="Wingdings" panose="05000000000000000000" pitchFamily="2" charset="2"/>
              <a:buChar char="q"/>
            </a:pPr>
            <a:r>
              <a:rPr lang="en-IN" dirty="0" smtClean="0"/>
              <a:t> Defuzzification</a:t>
            </a:r>
          </a:p>
          <a:p>
            <a:pPr marL="342900" indent="-342900" algn="l">
              <a:buFont typeface="Wingdings" panose="05000000000000000000" pitchFamily="2" charset="2"/>
              <a:buChar char="q"/>
            </a:pPr>
            <a:endParaRPr lang="en-IN" dirty="0"/>
          </a:p>
        </p:txBody>
      </p:sp>
    </p:spTree>
    <p:extLst>
      <p:ext uri="{BB962C8B-B14F-4D97-AF65-F5344CB8AC3E}">
        <p14:creationId xmlns:p14="http://schemas.microsoft.com/office/powerpoint/2010/main" val="10129850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latin typeface="Aharoni" panose="02010803020104030203" pitchFamily="2" charset="-79"/>
                <a:cs typeface="Aharoni" panose="02010803020104030203" pitchFamily="2" charset="-79"/>
              </a:rPr>
              <a:t>Membership Function</a:t>
            </a:r>
            <a:endParaRPr lang="en-IN" u="sng"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838200" y="1558345"/>
            <a:ext cx="10515600" cy="3966692"/>
          </a:xfrm>
        </p:spPr>
        <p:txBody>
          <a:bodyPr/>
          <a:lstStyle/>
          <a:p>
            <a:r>
              <a:rPr lang="en-IN" dirty="0"/>
              <a:t> In fuzzy logic, it represents the degree of truth as an extension of valuation</a:t>
            </a:r>
            <a:r>
              <a:rPr lang="en-IN" dirty="0" smtClean="0"/>
              <a:t>.</a:t>
            </a:r>
          </a:p>
          <a:p>
            <a:r>
              <a:rPr lang="en-IN" dirty="0"/>
              <a:t> Degrees of truth are often confused with probabilities, although they are conceptually distinct, because fuzzy truth represents membership in </a:t>
            </a:r>
            <a:r>
              <a:rPr lang="en-IN" dirty="0" smtClean="0"/>
              <a:t>vaguely </a:t>
            </a:r>
            <a:r>
              <a:rPr lang="en-IN" dirty="0"/>
              <a:t>defined sets, not likelihood of some event or </a:t>
            </a:r>
            <a:r>
              <a:rPr lang="en-IN" dirty="0" smtClean="0"/>
              <a:t>condition.</a:t>
            </a:r>
          </a:p>
          <a:p>
            <a:r>
              <a:rPr lang="en-IN" dirty="0"/>
              <a:t> Zadeh, in his theory of fuzzy sets, proposed using a membership function (with a range covering the interval (0,1)) operating on the domain of all possible values</a:t>
            </a:r>
            <a:r>
              <a:rPr lang="en-IN" dirty="0" smtClean="0"/>
              <a:t>.</a:t>
            </a:r>
          </a:p>
          <a:p>
            <a:endParaRPr lang="en-IN" dirty="0"/>
          </a:p>
        </p:txBody>
      </p:sp>
    </p:spTree>
    <p:extLst>
      <p:ext uri="{BB962C8B-B14F-4D97-AF65-F5344CB8AC3E}">
        <p14:creationId xmlns:p14="http://schemas.microsoft.com/office/powerpoint/2010/main" val="27971037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262129"/>
          </a:xfrm>
        </p:spPr>
        <p:txBody>
          <a:bodyPr/>
          <a:lstStyle/>
          <a:p>
            <a:r>
              <a:rPr lang="en-IN" i="1" u="sng" dirty="0" smtClean="0"/>
              <a:t>Mathematical Concept</a:t>
            </a:r>
            <a:endParaRPr lang="en-IN" i="1" u="sng" dirty="0"/>
          </a:p>
        </p:txBody>
      </p:sp>
      <p:sp>
        <p:nvSpPr>
          <p:cNvPr id="3" name="Content Placeholder 2"/>
          <p:cNvSpPr>
            <a:spLocks noGrp="1"/>
          </p:cNvSpPr>
          <p:nvPr>
            <p:ph idx="1"/>
          </p:nvPr>
        </p:nvSpPr>
        <p:spPr>
          <a:xfrm>
            <a:off x="425003" y="991674"/>
            <a:ext cx="10928797" cy="5185290"/>
          </a:xfrm>
        </p:spPr>
        <p:txBody>
          <a:bodyPr>
            <a:normAutofit fontScale="92500" lnSpcReduction="10000"/>
          </a:bodyPr>
          <a:lstStyle/>
          <a:p>
            <a:r>
              <a:rPr lang="en-IN" dirty="0" smtClean="0"/>
              <a:t>For any set </a:t>
            </a:r>
            <a:r>
              <a:rPr lang="en-IN" sz="4000" dirty="0" smtClean="0"/>
              <a:t>X</a:t>
            </a:r>
            <a:r>
              <a:rPr lang="en-IN" dirty="0" smtClean="0"/>
              <a:t>, a membership function on </a:t>
            </a:r>
            <a:r>
              <a:rPr lang="en-IN" sz="4000" dirty="0" smtClean="0"/>
              <a:t>X</a:t>
            </a:r>
            <a:r>
              <a:rPr lang="en-IN" dirty="0" smtClean="0"/>
              <a:t> is any function from </a:t>
            </a:r>
            <a:r>
              <a:rPr lang="en-IN" sz="4000" dirty="0" smtClean="0"/>
              <a:t>X</a:t>
            </a:r>
            <a:r>
              <a:rPr lang="en-IN" dirty="0" smtClean="0"/>
              <a:t> to the real unit interval [0,1].</a:t>
            </a:r>
          </a:p>
          <a:p>
            <a:r>
              <a:rPr lang="en-IN" dirty="0" smtClean="0"/>
              <a:t>Membership functions on represent fuzzy subsets of </a:t>
            </a:r>
            <a:r>
              <a:rPr lang="en-IN" sz="3600" dirty="0" smtClean="0"/>
              <a:t>X</a:t>
            </a:r>
            <a:r>
              <a:rPr lang="en-IN" dirty="0" smtClean="0"/>
              <a:t>.</a:t>
            </a:r>
          </a:p>
          <a:p>
            <a:r>
              <a:rPr lang="en-IN" dirty="0" smtClean="0"/>
              <a:t>The membership function which represents a fuzzy set Ã is usually denoted </a:t>
            </a:r>
            <a:r>
              <a:rPr lang="en-IN" dirty="0"/>
              <a:t>by </a:t>
            </a:r>
            <a:r>
              <a:rPr lang="en-IN" dirty="0" smtClean="0"/>
              <a:t>µ</a:t>
            </a:r>
            <a:r>
              <a:rPr lang="en-IN" baseline="-25000" dirty="0" smtClean="0"/>
              <a:t>A.</a:t>
            </a:r>
            <a:r>
              <a:rPr lang="en-IN" dirty="0" smtClean="0"/>
              <a:t> </a:t>
            </a:r>
          </a:p>
          <a:p>
            <a:r>
              <a:rPr lang="en-IN" dirty="0" smtClean="0"/>
              <a:t>For an element  </a:t>
            </a:r>
            <a:r>
              <a:rPr lang="en-IN" sz="3000" dirty="0" smtClean="0"/>
              <a:t>x</a:t>
            </a:r>
            <a:r>
              <a:rPr lang="en-IN" dirty="0" smtClean="0"/>
              <a:t> of  </a:t>
            </a:r>
            <a:r>
              <a:rPr lang="en-IN" sz="4300" dirty="0" smtClean="0"/>
              <a:t>X</a:t>
            </a:r>
            <a:r>
              <a:rPr lang="en-IN" dirty="0" smtClean="0"/>
              <a:t>, the value µ</a:t>
            </a:r>
            <a:r>
              <a:rPr lang="en-IN" baseline="-25000" dirty="0" smtClean="0"/>
              <a:t>A</a:t>
            </a:r>
            <a:r>
              <a:rPr lang="en-IN" dirty="0" smtClean="0"/>
              <a:t>(x) is called the membership degree of x in the fuzzy </a:t>
            </a:r>
            <a:r>
              <a:rPr lang="en-IN" dirty="0"/>
              <a:t>set Ã</a:t>
            </a:r>
            <a:r>
              <a:rPr lang="en-IN" dirty="0" smtClean="0"/>
              <a:t>. The membership degree </a:t>
            </a:r>
            <a:r>
              <a:rPr lang="en-IN" dirty="0"/>
              <a:t>µ</a:t>
            </a:r>
            <a:r>
              <a:rPr lang="en-IN" baseline="-25000" dirty="0"/>
              <a:t>A</a:t>
            </a:r>
            <a:r>
              <a:rPr lang="en-IN" dirty="0"/>
              <a:t>(x) quantifies </a:t>
            </a:r>
            <a:r>
              <a:rPr lang="en-IN" dirty="0" smtClean="0"/>
              <a:t>the grade of membership of the element x to the fuzzy </a:t>
            </a:r>
            <a:r>
              <a:rPr lang="en-IN" dirty="0"/>
              <a:t>set </a:t>
            </a:r>
            <a:r>
              <a:rPr lang="en-IN" dirty="0" smtClean="0"/>
              <a:t>Ã.</a:t>
            </a:r>
          </a:p>
          <a:p>
            <a:r>
              <a:rPr lang="en-IN" dirty="0" smtClean="0"/>
              <a:t>  The value 0 means that x is not a member of the fuzzy set; the value 1 means that x is fully a member of the fuzzy set. </a:t>
            </a:r>
          </a:p>
          <a:p>
            <a:r>
              <a:rPr lang="en-IN" dirty="0" smtClean="0"/>
              <a:t>The values between 0 and 1 characterize fuzzy members, which belong to the fuzzy set only partially.</a:t>
            </a:r>
          </a:p>
          <a:p>
            <a:pPr marL="0" indent="0">
              <a:buNone/>
            </a:pPr>
            <a:endParaRPr lang="en-IN" baseline="-25000" dirty="0"/>
          </a:p>
        </p:txBody>
      </p:sp>
    </p:spTree>
    <p:extLst>
      <p:ext uri="{BB962C8B-B14F-4D97-AF65-F5344CB8AC3E}">
        <p14:creationId xmlns:p14="http://schemas.microsoft.com/office/powerpoint/2010/main" val="34226918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latin typeface="Aharoni" panose="02010803020104030203" pitchFamily="2" charset="-79"/>
                <a:cs typeface="Aharoni" panose="02010803020104030203" pitchFamily="2" charset="-79"/>
              </a:rPr>
              <a:t>Membership  function of fuzzy set</a:t>
            </a:r>
            <a:endParaRPr lang="en-IN"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6219" y="1558344"/>
            <a:ext cx="9569003" cy="4700788"/>
          </a:xfrm>
        </p:spPr>
      </p:pic>
    </p:spTree>
    <p:extLst>
      <p:ext uri="{BB962C8B-B14F-4D97-AF65-F5344CB8AC3E}">
        <p14:creationId xmlns:p14="http://schemas.microsoft.com/office/powerpoint/2010/main" val="254865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344"/>
            <a:ext cx="10515600" cy="1325563"/>
          </a:xfrm>
        </p:spPr>
        <p:txBody>
          <a:bodyPr/>
          <a:lstStyle/>
          <a:p>
            <a:r>
              <a:rPr lang="en-IN" u="sng" dirty="0">
                <a:latin typeface="Aharoni" panose="02010803020104030203" pitchFamily="2" charset="-79"/>
                <a:cs typeface="Aharoni" panose="02010803020104030203" pitchFamily="2" charset="-79"/>
              </a:rPr>
              <a:t>Features of Membership Functions</a:t>
            </a:r>
            <a:r>
              <a:rPr lang="en-IN" dirty="0"/>
              <a:t/>
            </a:r>
            <a:br>
              <a:rPr lang="en-IN" dirty="0"/>
            </a:br>
            <a:endParaRPr lang="en-IN" dirty="0"/>
          </a:p>
        </p:txBody>
      </p:sp>
      <p:sp>
        <p:nvSpPr>
          <p:cNvPr id="3" name="Content Placeholder 2"/>
          <p:cNvSpPr>
            <a:spLocks noGrp="1"/>
          </p:cNvSpPr>
          <p:nvPr>
            <p:ph idx="1"/>
          </p:nvPr>
        </p:nvSpPr>
        <p:spPr>
          <a:xfrm>
            <a:off x="838200" y="1313644"/>
            <a:ext cx="10515600" cy="5544355"/>
          </a:xfrm>
        </p:spPr>
        <p:txBody>
          <a:bodyPr/>
          <a:lstStyle/>
          <a:p>
            <a:r>
              <a:rPr lang="en-IN" i="1" dirty="0">
                <a:latin typeface="Aharoni" panose="02010803020104030203" pitchFamily="2" charset="-79"/>
                <a:cs typeface="Aharoni" panose="02010803020104030203" pitchFamily="2" charset="-79"/>
              </a:rPr>
              <a:t>Core</a:t>
            </a:r>
          </a:p>
          <a:p>
            <a:r>
              <a:rPr lang="en-IN" dirty="0"/>
              <a:t>For any fuzzy </a:t>
            </a:r>
            <a:r>
              <a:rPr lang="en-IN" dirty="0" smtClean="0"/>
              <a:t>set </a:t>
            </a:r>
            <a:r>
              <a:rPr lang="en-IN" dirty="0"/>
              <a:t>Ã</a:t>
            </a:r>
            <a:r>
              <a:rPr lang="en-IN" dirty="0" smtClean="0"/>
              <a:t> , </a:t>
            </a:r>
            <a:r>
              <a:rPr lang="en-IN" dirty="0"/>
              <a:t>the core of a membership function is that region of universe that is characterize by full membership in the set. Hence, core consists of all those elements </a:t>
            </a:r>
            <a:r>
              <a:rPr lang="en-IN" dirty="0" smtClean="0"/>
              <a:t>x </a:t>
            </a:r>
            <a:r>
              <a:rPr lang="en-IN" dirty="0"/>
              <a:t>of the universe of information such that</a:t>
            </a:r>
            <a:r>
              <a:rPr lang="en-IN" dirty="0" smtClean="0"/>
              <a:t>,</a:t>
            </a:r>
          </a:p>
          <a:p>
            <a:pPr marL="0" indent="0">
              <a:buNone/>
            </a:pPr>
            <a:r>
              <a:rPr lang="en-IN" dirty="0"/>
              <a:t>                              </a:t>
            </a:r>
            <a:r>
              <a:rPr lang="en-IN" dirty="0" smtClean="0"/>
              <a:t>µ</a:t>
            </a:r>
            <a:r>
              <a:rPr lang="en-IN" baseline="-25000" dirty="0" smtClean="0"/>
              <a:t>A</a:t>
            </a:r>
            <a:r>
              <a:rPr lang="en-IN" baseline="-25000" dirty="0"/>
              <a:t> </a:t>
            </a:r>
            <a:r>
              <a:rPr lang="en-IN" dirty="0" smtClean="0"/>
              <a:t> = 1</a:t>
            </a:r>
          </a:p>
          <a:p>
            <a:r>
              <a:rPr lang="en-IN" i="1" dirty="0" smtClean="0">
                <a:latin typeface="Aharoni" panose="02010803020104030203" pitchFamily="2" charset="-79"/>
                <a:cs typeface="Aharoni" panose="02010803020104030203" pitchFamily="2" charset="-79"/>
              </a:rPr>
              <a:t>Support</a:t>
            </a:r>
          </a:p>
          <a:p>
            <a:r>
              <a:rPr lang="en-IN" dirty="0">
                <a:cs typeface="Aharoni" panose="02010803020104030203" pitchFamily="2" charset="-79"/>
              </a:rPr>
              <a:t>For any fuzzy </a:t>
            </a:r>
            <a:r>
              <a:rPr lang="en-IN" dirty="0" smtClean="0">
                <a:cs typeface="Aharoni" panose="02010803020104030203" pitchFamily="2" charset="-79"/>
              </a:rPr>
              <a:t>set </a:t>
            </a:r>
            <a:r>
              <a:rPr lang="en-IN" dirty="0"/>
              <a:t>Ã</a:t>
            </a:r>
            <a:r>
              <a:rPr lang="en-IN" dirty="0" smtClean="0">
                <a:cs typeface="Aharoni" panose="02010803020104030203" pitchFamily="2" charset="-79"/>
              </a:rPr>
              <a:t>, </a:t>
            </a:r>
            <a:r>
              <a:rPr lang="en-IN" dirty="0">
                <a:cs typeface="Aharoni" panose="02010803020104030203" pitchFamily="2" charset="-79"/>
              </a:rPr>
              <a:t>the support of a membership function is the region of universe that is characterize by a nonzero membership in the set. Hence core consists of all those elements </a:t>
            </a:r>
            <a:r>
              <a:rPr lang="en-IN" dirty="0" smtClean="0">
                <a:cs typeface="Aharoni" panose="02010803020104030203" pitchFamily="2" charset="-79"/>
              </a:rPr>
              <a:t>x </a:t>
            </a:r>
            <a:r>
              <a:rPr lang="en-IN" dirty="0">
                <a:cs typeface="Aharoni" panose="02010803020104030203" pitchFamily="2" charset="-79"/>
              </a:rPr>
              <a:t>of the universe of information such </a:t>
            </a:r>
            <a:r>
              <a:rPr lang="en-IN" dirty="0" smtClean="0">
                <a:cs typeface="Aharoni" panose="02010803020104030203" pitchFamily="2" charset="-79"/>
              </a:rPr>
              <a:t>that,</a:t>
            </a:r>
          </a:p>
          <a:p>
            <a:pPr marL="0" indent="0">
              <a:buNone/>
            </a:pPr>
            <a:r>
              <a:rPr lang="en-IN" b="1" dirty="0" smtClean="0">
                <a:cs typeface="Aharoni" panose="02010803020104030203" pitchFamily="2" charset="-79"/>
              </a:rPr>
              <a:t>                              </a:t>
            </a:r>
            <a:r>
              <a:rPr lang="en-IN" dirty="0"/>
              <a:t>µ</a:t>
            </a:r>
            <a:r>
              <a:rPr lang="en-IN" baseline="-25000" dirty="0"/>
              <a:t>A </a:t>
            </a:r>
            <a:r>
              <a:rPr lang="en-IN" dirty="0"/>
              <a:t> </a:t>
            </a:r>
            <a:r>
              <a:rPr lang="en-IN" dirty="0" smtClean="0"/>
              <a:t>&gt; 0</a:t>
            </a:r>
          </a:p>
          <a:p>
            <a:pPr marL="0" indent="0">
              <a:buNone/>
            </a:pPr>
            <a:endParaRPr lang="en-IN" dirty="0"/>
          </a:p>
          <a:p>
            <a:pPr marL="0" indent="0">
              <a:buNone/>
            </a:pPr>
            <a:endParaRPr lang="en-IN" b="1" dirty="0" smtClean="0">
              <a:cs typeface="Aharoni" panose="02010803020104030203" pitchFamily="2" charset="-79"/>
            </a:endParaRPr>
          </a:p>
          <a:p>
            <a:endParaRPr lang="en-IN" b="1" dirty="0">
              <a:cs typeface="Aharoni" panose="02010803020104030203" pitchFamily="2" charset="-79"/>
            </a:endParaRPr>
          </a:p>
          <a:p>
            <a:endParaRPr lang="en-IN" dirty="0"/>
          </a:p>
          <a:p>
            <a:pPr marL="0" indent="0">
              <a:buNone/>
            </a:pPr>
            <a:endParaRPr lang="en-IN" dirty="0" smtClean="0"/>
          </a:p>
          <a:p>
            <a:endParaRPr lang="en-IN" dirty="0"/>
          </a:p>
        </p:txBody>
      </p:sp>
    </p:spTree>
    <p:extLst>
      <p:ext uri="{BB962C8B-B14F-4D97-AF65-F5344CB8AC3E}">
        <p14:creationId xmlns:p14="http://schemas.microsoft.com/office/powerpoint/2010/main" val="14713579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789"/>
            <a:ext cx="10515600" cy="1561899"/>
          </a:xfrm>
        </p:spPr>
        <p:txBody>
          <a:bodyPr>
            <a:normAutofit/>
          </a:bodyPr>
          <a:lstStyle/>
          <a:p>
            <a:pPr marL="571500" indent="-571500">
              <a:buFont typeface="Arial" panose="020B0604020202020204" pitchFamily="34" charset="0"/>
              <a:buChar char="•"/>
            </a:pPr>
            <a:r>
              <a:rPr lang="en-IN" sz="2800" b="1" i="1" dirty="0" smtClean="0">
                <a:latin typeface="Aharoni" panose="02010803020104030203" pitchFamily="2" charset="-79"/>
                <a:cs typeface="Aharoni" panose="02010803020104030203" pitchFamily="2" charset="-79"/>
              </a:rPr>
              <a:t>Boundary</a:t>
            </a:r>
            <a:endParaRPr lang="en-IN" sz="2800" b="1" i="1"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838200" y="1043189"/>
            <a:ext cx="10515600" cy="5133774"/>
          </a:xfrm>
        </p:spPr>
        <p:txBody>
          <a:bodyPr/>
          <a:lstStyle/>
          <a:p>
            <a:r>
              <a:rPr lang="en-IN" dirty="0"/>
              <a:t>For any fuzzy set </a:t>
            </a:r>
            <a:r>
              <a:rPr lang="en-IN" dirty="0" smtClean="0"/>
              <a:t>Ã, </a:t>
            </a:r>
            <a:r>
              <a:rPr lang="en-IN" dirty="0"/>
              <a:t>the boundary of a membership function is the region of universe that is characterized by a nonzero but incomplete membership in the set. Hence, core consists of all those elements </a:t>
            </a:r>
            <a:r>
              <a:rPr lang="en-IN" dirty="0" smtClean="0"/>
              <a:t>x of </a:t>
            </a:r>
            <a:r>
              <a:rPr lang="en-IN" dirty="0"/>
              <a:t>the universe of </a:t>
            </a:r>
            <a:r>
              <a:rPr lang="en-IN" dirty="0" smtClean="0"/>
              <a:t>information </a:t>
            </a:r>
            <a:r>
              <a:rPr lang="en-IN" dirty="0"/>
              <a:t>such that</a:t>
            </a:r>
            <a:r>
              <a:rPr lang="en-IN" dirty="0" smtClean="0"/>
              <a:t>,</a:t>
            </a:r>
          </a:p>
          <a:p>
            <a:pPr marL="0" indent="0">
              <a:buNone/>
            </a:pPr>
            <a:r>
              <a:rPr lang="en-IN" dirty="0"/>
              <a:t> </a:t>
            </a:r>
            <a:r>
              <a:rPr lang="en-IN" dirty="0" smtClean="0"/>
              <a:t>                                            1 &gt; </a:t>
            </a:r>
            <a:r>
              <a:rPr lang="en-IN" dirty="0"/>
              <a:t>µ</a:t>
            </a:r>
            <a:r>
              <a:rPr lang="en-IN" baseline="-25000" dirty="0"/>
              <a:t>A </a:t>
            </a:r>
            <a:r>
              <a:rPr lang="en-IN" dirty="0"/>
              <a:t> &gt; 0</a:t>
            </a:r>
          </a:p>
          <a:p>
            <a:pPr marL="0" indent="0">
              <a:buNone/>
            </a:pPr>
            <a:endParaRPr lang="en-IN" dirty="0" smtClean="0"/>
          </a:p>
          <a:p>
            <a:pPr marL="0" indent="0">
              <a:buNone/>
            </a:pPr>
            <a:r>
              <a:rPr lang="en-IN" dirty="0" smtClean="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313" y="3181082"/>
            <a:ext cx="9762186" cy="3580325"/>
          </a:xfrm>
          <a:prstGeom prst="rect">
            <a:avLst/>
          </a:prstGeom>
        </p:spPr>
      </p:pic>
    </p:spTree>
    <p:extLst>
      <p:ext uri="{BB962C8B-B14F-4D97-AF65-F5344CB8AC3E}">
        <p14:creationId xmlns:p14="http://schemas.microsoft.com/office/powerpoint/2010/main" val="37713409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031"/>
            <a:ext cx="10515600" cy="1339403"/>
          </a:xfrm>
        </p:spPr>
        <p:txBody>
          <a:bodyPr/>
          <a:lstStyle/>
          <a:p>
            <a:r>
              <a:rPr lang="en-IN" b="1" u="sng" dirty="0" smtClean="0">
                <a:latin typeface="Aharoni" panose="02010803020104030203" pitchFamily="2" charset="-79"/>
                <a:cs typeface="Aharoni" panose="02010803020104030203" pitchFamily="2" charset="-79"/>
              </a:rPr>
              <a:t>Fuzzy Inference System</a:t>
            </a:r>
            <a:endParaRPr lang="en-IN" b="1" u="sng"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838200" y="1287887"/>
            <a:ext cx="10515600" cy="4889076"/>
          </a:xfrm>
        </p:spPr>
        <p:txBody>
          <a:bodyPr>
            <a:normAutofit lnSpcReduction="10000"/>
          </a:bodyPr>
          <a:lstStyle/>
          <a:p>
            <a:r>
              <a:rPr lang="en-IN" dirty="0"/>
              <a:t>Fuzzy Inference System is the key unit of a fuzzy logic system having decision making as its primary work</a:t>
            </a:r>
            <a:r>
              <a:rPr lang="en-IN" dirty="0" smtClean="0"/>
              <a:t>.</a:t>
            </a:r>
          </a:p>
          <a:p>
            <a:r>
              <a:rPr lang="en-IN" dirty="0"/>
              <a:t>It uses the “IF…THEN” rules along with connectors “OR” or “AND” for drawing essential decision </a:t>
            </a:r>
            <a:r>
              <a:rPr lang="en-IN" dirty="0" smtClean="0"/>
              <a:t>rules.</a:t>
            </a:r>
          </a:p>
          <a:p>
            <a:pPr marL="0" indent="0">
              <a:buNone/>
            </a:pPr>
            <a:endParaRPr lang="en-IN" dirty="0" smtClean="0"/>
          </a:p>
          <a:p>
            <a:pPr marL="0" indent="0">
              <a:buNone/>
            </a:pPr>
            <a:r>
              <a:rPr lang="en-IN" b="1" dirty="0" smtClean="0"/>
              <a:t>Characteristics </a:t>
            </a:r>
            <a:r>
              <a:rPr lang="en-IN" b="1" dirty="0"/>
              <a:t>of Fuzzy Inference </a:t>
            </a:r>
            <a:r>
              <a:rPr lang="en-IN" b="1" dirty="0" smtClean="0"/>
              <a:t>System</a:t>
            </a:r>
          </a:p>
          <a:p>
            <a:r>
              <a:rPr lang="en-IN" dirty="0"/>
              <a:t>The output from FIS is always a fuzzy set irrespective of its input which can be fuzzy or crisp</a:t>
            </a:r>
            <a:r>
              <a:rPr lang="en-IN" dirty="0" smtClean="0"/>
              <a:t>.</a:t>
            </a:r>
          </a:p>
          <a:p>
            <a:r>
              <a:rPr lang="en-IN" dirty="0"/>
              <a:t>It is necessary to have fuzzy output when it is used as a controller</a:t>
            </a:r>
            <a:r>
              <a:rPr lang="en-IN" dirty="0" smtClean="0"/>
              <a:t>.</a:t>
            </a:r>
          </a:p>
          <a:p>
            <a:r>
              <a:rPr lang="en-IN" dirty="0"/>
              <a:t>A defuzzification unit would be there with FIS to convert fuzzy variables into crisp variables.</a:t>
            </a:r>
            <a:endParaRPr lang="en-IN" b="1" dirty="0"/>
          </a:p>
          <a:p>
            <a:endParaRPr lang="en-IN" dirty="0"/>
          </a:p>
        </p:txBody>
      </p:sp>
    </p:spTree>
    <p:extLst>
      <p:ext uri="{BB962C8B-B14F-4D97-AF65-F5344CB8AC3E}">
        <p14:creationId xmlns:p14="http://schemas.microsoft.com/office/powerpoint/2010/main" val="30248027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mn-lt"/>
              </a:rPr>
              <a:t>Functional Blocks of FIS</a:t>
            </a:r>
            <a:r>
              <a:rPr lang="en-IN" dirty="0"/>
              <a:t/>
            </a:r>
            <a:br>
              <a:rPr lang="en-IN" dirty="0"/>
            </a:br>
            <a:endParaRPr lang="en-IN" dirty="0"/>
          </a:p>
        </p:txBody>
      </p:sp>
      <p:sp>
        <p:nvSpPr>
          <p:cNvPr id="3" name="Content Placeholder 2"/>
          <p:cNvSpPr>
            <a:spLocks noGrp="1"/>
          </p:cNvSpPr>
          <p:nvPr>
            <p:ph idx="1"/>
          </p:nvPr>
        </p:nvSpPr>
        <p:spPr>
          <a:xfrm>
            <a:off x="838200" y="1159099"/>
            <a:ext cx="10515600" cy="5017864"/>
          </a:xfrm>
        </p:spPr>
        <p:txBody>
          <a:bodyPr/>
          <a:lstStyle/>
          <a:p>
            <a:r>
              <a:rPr lang="en-IN" b="1" dirty="0"/>
              <a:t>Rule Base</a:t>
            </a:r>
            <a:r>
              <a:rPr lang="en-IN" dirty="0"/>
              <a:t> − It contains fuzzy IF-THEN rules</a:t>
            </a:r>
            <a:r>
              <a:rPr lang="en-IN" dirty="0" smtClean="0"/>
              <a:t>.</a:t>
            </a:r>
          </a:p>
          <a:p>
            <a:r>
              <a:rPr lang="en-IN" b="1" dirty="0"/>
              <a:t>Database</a:t>
            </a:r>
            <a:r>
              <a:rPr lang="en-IN" dirty="0"/>
              <a:t> − It defines the membership functions of fuzzy sets used in fuzzy rules</a:t>
            </a:r>
            <a:r>
              <a:rPr lang="en-IN" dirty="0" smtClean="0"/>
              <a:t>.</a:t>
            </a:r>
          </a:p>
          <a:p>
            <a:r>
              <a:rPr lang="en-IN" b="1" dirty="0"/>
              <a:t>Decision-making Unit</a:t>
            </a:r>
            <a:r>
              <a:rPr lang="en-IN" dirty="0"/>
              <a:t> − It performs operation on rules</a:t>
            </a:r>
            <a:r>
              <a:rPr lang="en-IN" dirty="0" smtClean="0"/>
              <a:t>.</a:t>
            </a:r>
          </a:p>
          <a:p>
            <a:r>
              <a:rPr lang="en-IN" b="1" dirty="0"/>
              <a:t>Fuzzification Interface Unit</a:t>
            </a:r>
            <a:r>
              <a:rPr lang="en-IN" dirty="0"/>
              <a:t> − It converts the crisp quantities into fuzzy quantities</a:t>
            </a:r>
            <a:r>
              <a:rPr lang="en-IN" dirty="0" smtClean="0"/>
              <a:t>.</a:t>
            </a:r>
          </a:p>
          <a:p>
            <a:r>
              <a:rPr lang="en-IN" b="1" dirty="0"/>
              <a:t>Defuzzification Interface Unit</a:t>
            </a:r>
            <a:r>
              <a:rPr lang="en-IN" dirty="0"/>
              <a:t> − It converts the fuzzy quantities into crisp quantities. Following is a block diagram of fuzzy interference system.</a:t>
            </a:r>
          </a:p>
        </p:txBody>
      </p:sp>
    </p:spTree>
    <p:extLst>
      <p:ext uri="{BB962C8B-B14F-4D97-AF65-F5344CB8AC3E}">
        <p14:creationId xmlns:p14="http://schemas.microsoft.com/office/powerpoint/2010/main" val="40654314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608" y="193183"/>
            <a:ext cx="11114468" cy="6336406"/>
          </a:xfrm>
          <a:prstGeom prst="rect">
            <a:avLst/>
          </a:prstGeom>
        </p:spPr>
      </p:pic>
    </p:spTree>
    <p:extLst>
      <p:ext uri="{BB962C8B-B14F-4D97-AF65-F5344CB8AC3E}">
        <p14:creationId xmlns:p14="http://schemas.microsoft.com/office/powerpoint/2010/main" val="27338983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u="sng" dirty="0">
                <a:latin typeface="Aharoni" panose="02010803020104030203" pitchFamily="2" charset="-79"/>
                <a:cs typeface="Aharoni" panose="02010803020104030203" pitchFamily="2" charset="-79"/>
              </a:rPr>
              <a:t>Working of FIS</a:t>
            </a:r>
            <a:r>
              <a:rPr lang="en-IN" dirty="0"/>
              <a:t/>
            </a:r>
            <a:br>
              <a:rPr lang="en-IN" dirty="0"/>
            </a:br>
            <a:endParaRPr lang="en-IN" dirty="0"/>
          </a:p>
        </p:txBody>
      </p:sp>
      <p:sp>
        <p:nvSpPr>
          <p:cNvPr id="3" name="Content Placeholder 2"/>
          <p:cNvSpPr>
            <a:spLocks noGrp="1"/>
          </p:cNvSpPr>
          <p:nvPr>
            <p:ph idx="1"/>
          </p:nvPr>
        </p:nvSpPr>
        <p:spPr>
          <a:xfrm>
            <a:off x="838200" y="953036"/>
            <a:ext cx="10515600" cy="5718219"/>
          </a:xfrm>
        </p:spPr>
        <p:txBody>
          <a:bodyPr/>
          <a:lstStyle/>
          <a:p>
            <a:r>
              <a:rPr lang="en-IN" dirty="0"/>
              <a:t>A fuzzification unit supports the application of numerous fuzzification methods, and converts the crisp input into fuzzy input</a:t>
            </a:r>
            <a:r>
              <a:rPr lang="en-IN" dirty="0" smtClean="0"/>
              <a:t>.</a:t>
            </a:r>
          </a:p>
          <a:p>
            <a:r>
              <a:rPr lang="en-IN" dirty="0"/>
              <a:t>A knowledge base - collection of rule base and database is formed upon the conversion of crisp input into fuzzy input</a:t>
            </a:r>
            <a:r>
              <a:rPr lang="en-IN" dirty="0" smtClean="0"/>
              <a:t>.</a:t>
            </a:r>
          </a:p>
          <a:p>
            <a:r>
              <a:rPr lang="en-IN" dirty="0"/>
              <a:t>The defuzzification unit fuzzy input is finally converted into crisp output</a:t>
            </a:r>
            <a:r>
              <a:rPr lang="en-IN" dirty="0" smtClean="0"/>
              <a:t>.</a:t>
            </a:r>
          </a:p>
          <a:p>
            <a:pPr marL="0" indent="0">
              <a:buNone/>
            </a:pPr>
            <a:endParaRPr lang="en-IN" dirty="0" smtClean="0"/>
          </a:p>
          <a:p>
            <a:pPr marL="0" indent="0">
              <a:buNone/>
            </a:pPr>
            <a:r>
              <a:rPr lang="en-IN" dirty="0" smtClean="0"/>
              <a:t>      </a:t>
            </a:r>
            <a:r>
              <a:rPr lang="en-IN" sz="3200" u="sng" dirty="0">
                <a:latin typeface="Aharoni" panose="02010803020104030203" pitchFamily="2" charset="-79"/>
                <a:cs typeface="Aharoni" panose="02010803020104030203" pitchFamily="2" charset="-79"/>
              </a:rPr>
              <a:t>Methods of FIS</a:t>
            </a:r>
          </a:p>
          <a:p>
            <a:r>
              <a:rPr lang="en-IN" dirty="0"/>
              <a:t>Following are the two important methods of FIS, having different consequent of fuzzy </a:t>
            </a:r>
            <a:r>
              <a:rPr lang="en-IN" dirty="0" smtClean="0"/>
              <a:t>rules-</a:t>
            </a:r>
          </a:p>
          <a:p>
            <a:r>
              <a:rPr lang="en-IN" dirty="0"/>
              <a:t>Mamdani Fuzzy Inference </a:t>
            </a:r>
            <a:r>
              <a:rPr lang="en-IN" dirty="0" smtClean="0"/>
              <a:t>System.</a:t>
            </a:r>
          </a:p>
          <a:p>
            <a:r>
              <a:rPr lang="en-IN" dirty="0"/>
              <a:t>Takagi-Sugeno Fuzzy Model (TS Method</a:t>
            </a:r>
            <a:r>
              <a:rPr lang="en-IN" dirty="0" smtClean="0"/>
              <a:t>).</a:t>
            </a:r>
          </a:p>
          <a:p>
            <a:endParaRPr lang="en-IN" dirty="0"/>
          </a:p>
          <a:p>
            <a:endParaRPr lang="en-IN" dirty="0" smtClean="0"/>
          </a:p>
          <a:p>
            <a:endParaRPr lang="en-IN" dirty="0"/>
          </a:p>
          <a:p>
            <a:endParaRPr lang="en-IN" dirty="0" smtClean="0"/>
          </a:p>
        </p:txBody>
      </p:sp>
    </p:spTree>
    <p:extLst>
      <p:ext uri="{BB962C8B-B14F-4D97-AF65-F5344CB8AC3E}">
        <p14:creationId xmlns:p14="http://schemas.microsoft.com/office/powerpoint/2010/main" val="41907543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4126"/>
          </a:xfrm>
        </p:spPr>
        <p:txBody>
          <a:bodyPr>
            <a:normAutofit/>
          </a:bodyPr>
          <a:lstStyle/>
          <a:p>
            <a:r>
              <a:rPr lang="en-IN" sz="3200" u="sng" dirty="0" smtClean="0">
                <a:latin typeface="Aharoni" panose="02010803020104030203" pitchFamily="2" charset="-79"/>
                <a:cs typeface="Aharoni" panose="02010803020104030203" pitchFamily="2" charset="-79"/>
              </a:rPr>
              <a:t>Fuzzification</a:t>
            </a:r>
            <a:endParaRPr lang="en-IN" sz="3200" u="sng"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838200" y="1146220"/>
            <a:ext cx="10515600" cy="5030743"/>
          </a:xfrm>
        </p:spPr>
        <p:txBody>
          <a:bodyPr/>
          <a:lstStyle/>
          <a:p>
            <a:r>
              <a:rPr lang="en-IN" dirty="0"/>
              <a:t>Fuzzification is the first step in the fuzzy inferencing process. This involves a domain transformation where crisp inputs are transformed into fuzzy </a:t>
            </a:r>
            <a:r>
              <a:rPr lang="en-IN" dirty="0" smtClean="0"/>
              <a:t>inputs.</a:t>
            </a:r>
          </a:p>
          <a:p>
            <a:r>
              <a:rPr lang="en-IN" dirty="0"/>
              <a:t> Crisp inputs are exact inputs measured by sensors and passed into the control system for processing, such as temperature, pressure, rpm's, etc</a:t>
            </a:r>
            <a:r>
              <a:rPr lang="en-IN" dirty="0" smtClean="0"/>
              <a:t>.</a:t>
            </a:r>
          </a:p>
          <a:p>
            <a:r>
              <a:rPr lang="en-IN" dirty="0"/>
              <a:t> Each crisp input that is to be processed by the </a:t>
            </a:r>
            <a:r>
              <a:rPr lang="en-IN" dirty="0" smtClean="0"/>
              <a:t>FIS </a:t>
            </a:r>
            <a:r>
              <a:rPr lang="en-IN" dirty="0"/>
              <a:t>has its own group of membership functions or sets to which they are </a:t>
            </a:r>
            <a:r>
              <a:rPr lang="en-IN" dirty="0" smtClean="0"/>
              <a:t>transformed.</a:t>
            </a:r>
          </a:p>
          <a:p>
            <a:r>
              <a:rPr lang="en-IN" dirty="0"/>
              <a:t> This group of membership functions exists within a universe of discourse that holds all relevant values that the crisp input can possess.</a:t>
            </a:r>
          </a:p>
        </p:txBody>
      </p:sp>
    </p:spTree>
    <p:extLst>
      <p:ext uri="{BB962C8B-B14F-4D97-AF65-F5344CB8AC3E}">
        <p14:creationId xmlns:p14="http://schemas.microsoft.com/office/powerpoint/2010/main" val="2733480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275007"/>
          </a:xfrm>
        </p:spPr>
        <p:txBody>
          <a:bodyPr/>
          <a:lstStyle/>
          <a:p>
            <a:r>
              <a:rPr lang="en-IN" u="sng" dirty="0" smtClean="0">
                <a:latin typeface="Aharoni" panose="02010803020104030203" pitchFamily="2" charset="-79"/>
                <a:cs typeface="Aharoni" panose="02010803020104030203" pitchFamily="2" charset="-79"/>
              </a:rPr>
              <a:t>Definition of Fuzzy Logic.</a:t>
            </a:r>
            <a:endParaRPr lang="en-IN" u="sng"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296214" y="1275008"/>
            <a:ext cx="11057586" cy="4901955"/>
          </a:xfrm>
        </p:spPr>
        <p:txBody>
          <a:bodyPr>
            <a:normAutofit fontScale="85000" lnSpcReduction="20000"/>
          </a:bodyPr>
          <a:lstStyle/>
          <a:p>
            <a:r>
              <a:rPr lang="en-IN" dirty="0" smtClean="0"/>
              <a:t>The word ‘Fuzzy’means</a:t>
            </a:r>
          </a:p>
          <a:p>
            <a:pPr marL="0" indent="0">
              <a:buNone/>
            </a:pPr>
            <a:r>
              <a:rPr lang="en-IN" dirty="0" smtClean="0"/>
              <a:t>      difficult </a:t>
            </a:r>
            <a:r>
              <a:rPr lang="en-IN" dirty="0"/>
              <a:t>to perceive; indistinct or vague.</a:t>
            </a:r>
          </a:p>
          <a:p>
            <a:pPr marL="0" indent="0">
              <a:buNone/>
            </a:pPr>
            <a:r>
              <a:rPr lang="en-IN" dirty="0" smtClean="0"/>
              <a:t>    Ex: "the </a:t>
            </a:r>
            <a:r>
              <a:rPr lang="en-IN" dirty="0"/>
              <a:t>picture is very fuzzy"</a:t>
            </a:r>
          </a:p>
          <a:p>
            <a:pPr marL="0" indent="0">
              <a:buNone/>
            </a:pPr>
            <a:endParaRPr lang="en-IN" dirty="0" smtClean="0"/>
          </a:p>
          <a:p>
            <a:r>
              <a:rPr lang="en-IN" dirty="0" smtClean="0"/>
              <a:t>‘Fuzzy Logic’means</a:t>
            </a:r>
          </a:p>
          <a:p>
            <a:pPr marL="0" indent="0">
              <a:buNone/>
            </a:pPr>
            <a:r>
              <a:rPr lang="en-IN" b="1" dirty="0"/>
              <a:t>Fuzzy logic</a:t>
            </a:r>
            <a:r>
              <a:rPr lang="en-IN" dirty="0"/>
              <a:t> is a form of many-valued </a:t>
            </a:r>
            <a:r>
              <a:rPr lang="en-IN" dirty="0" smtClean="0"/>
              <a:t>logic</a:t>
            </a:r>
            <a:r>
              <a:rPr lang="en-IN" dirty="0"/>
              <a:t> in which the truth values of variables may be any real number between 0 and </a:t>
            </a:r>
            <a:r>
              <a:rPr lang="en-IN" dirty="0" smtClean="0"/>
              <a:t>1.</a:t>
            </a:r>
          </a:p>
          <a:p>
            <a:pPr marL="0" indent="0">
              <a:buNone/>
            </a:pPr>
            <a:r>
              <a:rPr lang="en-IN" dirty="0"/>
              <a:t>Fuzzy Logic resembles the human decision-making methodology and deals </a:t>
            </a:r>
            <a:r>
              <a:rPr lang="en-IN" dirty="0" smtClean="0"/>
              <a:t>with </a:t>
            </a:r>
            <a:r>
              <a:rPr lang="en-IN" dirty="0"/>
              <a:t>vague and imprecise </a:t>
            </a:r>
            <a:r>
              <a:rPr lang="en-IN" dirty="0" smtClean="0"/>
              <a:t>information.</a:t>
            </a:r>
          </a:p>
          <a:p>
            <a:pPr marL="0" indent="0">
              <a:buNone/>
            </a:pPr>
            <a:r>
              <a:rPr lang="en-IN" dirty="0" smtClean="0"/>
              <a:t>A </a:t>
            </a:r>
            <a:r>
              <a:rPr lang="en-IN" dirty="0"/>
              <a:t>type of </a:t>
            </a:r>
            <a:r>
              <a:rPr lang="en-IN" b="1" dirty="0"/>
              <a:t>logic</a:t>
            </a:r>
            <a:r>
              <a:rPr lang="en-IN" dirty="0"/>
              <a:t> used in computers and other electronic devices for processing imprecise or variable data: in place of the traditional binary values, </a:t>
            </a:r>
            <a:r>
              <a:rPr lang="en-IN" b="1" dirty="0"/>
              <a:t>fuzzy </a:t>
            </a:r>
            <a:r>
              <a:rPr lang="en-IN" b="1" dirty="0" smtClean="0"/>
              <a:t>logic </a:t>
            </a:r>
            <a:r>
              <a:rPr lang="en-IN" dirty="0" smtClean="0"/>
              <a:t>employs </a:t>
            </a:r>
            <a:r>
              <a:rPr lang="en-IN" dirty="0"/>
              <a:t>a range of values for greater flexibility</a:t>
            </a:r>
            <a:r>
              <a:rPr lang="en-IN" dirty="0" smtClean="0"/>
              <a:t>.</a:t>
            </a:r>
          </a:p>
          <a:p>
            <a:pPr marL="0" indent="0">
              <a:buNone/>
            </a:pPr>
            <a:r>
              <a:rPr lang="en-IN" dirty="0"/>
              <a:t> </a:t>
            </a:r>
            <a:r>
              <a:rPr lang="en-IN" b="1" dirty="0"/>
              <a:t>Word origin</a:t>
            </a:r>
            <a:r>
              <a:rPr lang="en-IN" dirty="0"/>
              <a:t> of '</a:t>
            </a:r>
            <a:r>
              <a:rPr lang="en-IN" b="1" dirty="0"/>
              <a:t>fuzzy logic</a:t>
            </a:r>
            <a:r>
              <a:rPr lang="en-IN" dirty="0"/>
              <a:t>' &lt; </a:t>
            </a:r>
            <a:r>
              <a:rPr lang="en-IN" b="1" dirty="0" smtClean="0"/>
              <a:t>fuzzyset</a:t>
            </a:r>
            <a:r>
              <a:rPr lang="en-IN" dirty="0"/>
              <a:t>,</a:t>
            </a:r>
            <a:r>
              <a:rPr lang="en-IN" dirty="0" smtClean="0"/>
              <a:t> </a:t>
            </a:r>
            <a:r>
              <a:rPr lang="en-IN" dirty="0"/>
              <a:t>coined (1965) by L. A. Zadeh, U.S. computer </a:t>
            </a:r>
            <a:r>
              <a:rPr lang="en-IN" dirty="0" smtClean="0"/>
              <a:t>scientist.</a:t>
            </a:r>
          </a:p>
          <a:p>
            <a:pPr marL="0" indent="0">
              <a:buNone/>
            </a:pPr>
            <a:endParaRPr lang="en-IN" dirty="0"/>
          </a:p>
        </p:txBody>
      </p:sp>
    </p:spTree>
    <p:extLst>
      <p:ext uri="{BB962C8B-B14F-4D97-AF65-F5344CB8AC3E}">
        <p14:creationId xmlns:p14="http://schemas.microsoft.com/office/powerpoint/2010/main" val="42841568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t>
            </a:r>
            <a:r>
              <a:rPr lang="en-IN" sz="3100" dirty="0"/>
              <a:t>The following shows the structure of membership functions </a:t>
            </a:r>
            <a:r>
              <a:rPr lang="en-IN" sz="3100" dirty="0" smtClean="0"/>
              <a:t>        within </a:t>
            </a:r>
            <a:r>
              <a:rPr lang="en-IN" sz="3100" dirty="0"/>
              <a:t>a universe of discourse for a crisp </a:t>
            </a:r>
            <a:r>
              <a:rPr lang="en-IN" sz="3100" dirty="0" smtClean="0"/>
              <a:t>input.</a:t>
            </a:r>
            <a:endParaRPr lang="en-IN" sz="31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8195" y="1838504"/>
            <a:ext cx="9955610" cy="4351338"/>
          </a:xfrm>
        </p:spPr>
      </p:pic>
    </p:spTree>
    <p:extLst>
      <p:ext uri="{BB962C8B-B14F-4D97-AF65-F5344CB8AC3E}">
        <p14:creationId xmlns:p14="http://schemas.microsoft.com/office/powerpoint/2010/main" val="16249761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buFont typeface="Arial" panose="020B0604020202020204" pitchFamily="34" charset="0"/>
              <a:buChar char="•"/>
            </a:pPr>
            <a:r>
              <a:rPr lang="en-IN" sz="2800" i="1" dirty="0" smtClean="0">
                <a:latin typeface="+mn-lt"/>
              </a:rPr>
              <a:t> label</a:t>
            </a:r>
            <a:r>
              <a:rPr lang="en-IN" sz="2800" i="1" dirty="0">
                <a:latin typeface="+mn-lt"/>
              </a:rPr>
              <a:t>: </a:t>
            </a:r>
            <a:r>
              <a:rPr lang="en-IN" sz="2800" dirty="0">
                <a:latin typeface="+mn-lt"/>
              </a:rPr>
              <a:t>descriptive name used to identify a membership function.</a:t>
            </a:r>
          </a:p>
        </p:txBody>
      </p:sp>
      <p:sp>
        <p:nvSpPr>
          <p:cNvPr id="3" name="Content Placeholder 2"/>
          <p:cNvSpPr>
            <a:spLocks noGrp="1"/>
          </p:cNvSpPr>
          <p:nvPr>
            <p:ph idx="1"/>
          </p:nvPr>
        </p:nvSpPr>
        <p:spPr>
          <a:xfrm>
            <a:off x="838200" y="1403797"/>
            <a:ext cx="10515600" cy="4773166"/>
          </a:xfrm>
        </p:spPr>
        <p:txBody>
          <a:bodyPr>
            <a:normAutofit lnSpcReduction="10000"/>
          </a:bodyPr>
          <a:lstStyle/>
          <a:p>
            <a:r>
              <a:rPr lang="en-IN" i="1" dirty="0"/>
              <a:t>scope: </a:t>
            </a:r>
            <a:r>
              <a:rPr lang="en-IN" dirty="0"/>
              <a:t>or domain, the width of the membership function, the range of concepts, usually numbers, over which a membership function is </a:t>
            </a:r>
            <a:r>
              <a:rPr lang="en-IN" dirty="0" smtClean="0"/>
              <a:t>mapped.</a:t>
            </a:r>
          </a:p>
          <a:p>
            <a:r>
              <a:rPr lang="en-IN" dirty="0"/>
              <a:t> </a:t>
            </a:r>
            <a:r>
              <a:rPr lang="en-IN" i="1" dirty="0"/>
              <a:t>crisp inputs: </a:t>
            </a:r>
            <a:r>
              <a:rPr lang="en-IN" dirty="0"/>
              <a:t>distinct or exact inputs to a certain system variable, usually </a:t>
            </a:r>
            <a:r>
              <a:rPr lang="en-IN" dirty="0" smtClean="0"/>
              <a:t>measured </a:t>
            </a:r>
            <a:r>
              <a:rPr lang="en-IN" dirty="0"/>
              <a:t>parameters external from the control </a:t>
            </a:r>
            <a:r>
              <a:rPr lang="en-IN" dirty="0" smtClean="0"/>
              <a:t>system.</a:t>
            </a:r>
          </a:p>
          <a:p>
            <a:r>
              <a:rPr lang="en-IN" dirty="0"/>
              <a:t>When designing the number of membership functions for an input variable, labels must initially be determined for the membership functions. The number of labels correspond to the number of regions that the universe should be divided, such that each label describes a region of behavior. A scope must be assigned to each membership function that numerically identifies the range of input values that correspond to a label. </a:t>
            </a:r>
          </a:p>
        </p:txBody>
      </p:sp>
    </p:spTree>
    <p:extLst>
      <p:ext uri="{BB962C8B-B14F-4D97-AF65-F5344CB8AC3E}">
        <p14:creationId xmlns:p14="http://schemas.microsoft.com/office/powerpoint/2010/main" val="3253413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mn-lt"/>
              </a:rPr>
              <a:t>When considering the number of membership functions to exist within the universe of discourse, one must consider that: </a:t>
            </a:r>
          </a:p>
        </p:txBody>
      </p:sp>
      <p:sp>
        <p:nvSpPr>
          <p:cNvPr id="3" name="Content Placeholder 2"/>
          <p:cNvSpPr>
            <a:spLocks noGrp="1"/>
          </p:cNvSpPr>
          <p:nvPr>
            <p:ph idx="1"/>
          </p:nvPr>
        </p:nvSpPr>
        <p:spPr/>
        <p:txBody>
          <a:bodyPr>
            <a:normAutofit lnSpcReduction="10000"/>
          </a:bodyPr>
          <a:lstStyle/>
          <a:p>
            <a:r>
              <a:rPr lang="en-IN" dirty="0"/>
              <a:t>i) too few membership functions for a given application will cause the response of the system to be too slow and fail to provide sufficient output control in time to recover from a small input change. This may also cause oscillation in the system</a:t>
            </a:r>
            <a:r>
              <a:rPr lang="en-IN" dirty="0" smtClean="0"/>
              <a:t>.</a:t>
            </a:r>
          </a:p>
          <a:p>
            <a:r>
              <a:rPr lang="en-IN" dirty="0"/>
              <a:t>ii) too many membership functions may cause rapid firing of different rule consequents for small changes in input, resulting in large output </a:t>
            </a:r>
            <a:r>
              <a:rPr lang="en-IN" dirty="0" smtClean="0"/>
              <a:t>changes</a:t>
            </a:r>
            <a:r>
              <a:rPr lang="en-IN" dirty="0"/>
              <a:t>, which may cause instability in the system</a:t>
            </a:r>
            <a:r>
              <a:rPr lang="en-IN" dirty="0" smtClean="0"/>
              <a:t>.</a:t>
            </a:r>
          </a:p>
          <a:p>
            <a:r>
              <a:rPr lang="en-IN" dirty="0"/>
              <a:t> These membership functions should also be overlapped. No overlap reduces a system based on Boolean logic. Every input point on the universe of discourse should belong to the scope of at least one but no more than two membership function</a:t>
            </a:r>
          </a:p>
        </p:txBody>
      </p:sp>
    </p:spTree>
    <p:extLst>
      <p:ext uri="{BB962C8B-B14F-4D97-AF65-F5344CB8AC3E}">
        <p14:creationId xmlns:p14="http://schemas.microsoft.com/office/powerpoint/2010/main" val="19994325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latin typeface="+mn-lt"/>
              </a:rPr>
              <a:t> </a:t>
            </a:r>
          </a:p>
        </p:txBody>
      </p:sp>
      <p:sp>
        <p:nvSpPr>
          <p:cNvPr id="3" name="Content Placeholder 2"/>
          <p:cNvSpPr>
            <a:spLocks noGrp="1"/>
          </p:cNvSpPr>
          <p:nvPr>
            <p:ph idx="1"/>
          </p:nvPr>
        </p:nvSpPr>
        <p:spPr>
          <a:xfrm>
            <a:off x="838200" y="365125"/>
            <a:ext cx="10515600" cy="5811838"/>
          </a:xfrm>
        </p:spPr>
        <p:txBody>
          <a:bodyPr>
            <a:normAutofit/>
          </a:bodyPr>
          <a:lstStyle/>
          <a:p>
            <a:r>
              <a:rPr lang="en-IN" sz="3200" dirty="0"/>
              <a:t>No two membership functions should have the same point of maximum truth, (1). When two membership functions overlap, the sum of truths or grades for any point within the overlap should be less than or equal to 1</a:t>
            </a:r>
            <a:r>
              <a:rPr lang="en-IN" sz="3200" dirty="0" smtClean="0"/>
              <a:t>.</a:t>
            </a:r>
          </a:p>
          <a:p>
            <a:r>
              <a:rPr lang="en-IN" sz="3200" dirty="0" smtClean="0"/>
              <a:t> </a:t>
            </a:r>
            <a:r>
              <a:rPr lang="en-IN" sz="3200" dirty="0"/>
              <a:t>Overlap should not cross the point of maximal truth of either membership function</a:t>
            </a:r>
            <a:r>
              <a:rPr lang="en-IN" sz="3200" dirty="0" smtClean="0"/>
              <a:t>.</a:t>
            </a:r>
          </a:p>
          <a:p>
            <a:r>
              <a:rPr lang="en-IN" sz="3200" dirty="0" smtClean="0"/>
              <a:t> </a:t>
            </a:r>
            <a:r>
              <a:rPr lang="en-IN" sz="3200" dirty="0"/>
              <a:t>Marsh has proposed two indices to describe the overlap of membership functions quantitatively. These are overlap ratio and overlap robustness. </a:t>
            </a:r>
          </a:p>
        </p:txBody>
      </p:sp>
    </p:spTree>
    <p:extLst>
      <p:ext uri="{BB962C8B-B14F-4D97-AF65-F5344CB8AC3E}">
        <p14:creationId xmlns:p14="http://schemas.microsoft.com/office/powerpoint/2010/main" val="32583365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128" y="476518"/>
            <a:ext cx="10058400" cy="5786612"/>
          </a:xfrm>
          <a:prstGeom prst="rect">
            <a:avLst/>
          </a:prstGeom>
        </p:spPr>
      </p:pic>
    </p:spTree>
    <p:extLst>
      <p:ext uri="{BB962C8B-B14F-4D97-AF65-F5344CB8AC3E}">
        <p14:creationId xmlns:p14="http://schemas.microsoft.com/office/powerpoint/2010/main" val="40383870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24"/>
            <a:ext cx="10515600" cy="286510"/>
          </a:xfrm>
        </p:spPr>
        <p:txBody>
          <a:bodyPr>
            <a:normAutofit fontScale="90000"/>
          </a:bodyPr>
          <a:lstStyle/>
          <a:p>
            <a:r>
              <a:rPr lang="en-IN" sz="3600" dirty="0">
                <a:latin typeface="+mn-lt"/>
              </a:rPr>
              <a:t>The </a:t>
            </a:r>
            <a:r>
              <a:rPr lang="en-IN" sz="3600" dirty="0" smtClean="0">
                <a:latin typeface="+mn-lt"/>
              </a:rPr>
              <a:t>fuzzification </a:t>
            </a:r>
            <a:r>
              <a:rPr lang="en-IN" sz="3600" dirty="0">
                <a:latin typeface="+mn-lt"/>
              </a:rPr>
              <a:t>process maps each crisp input on the universe of discourse, and its intersection with each membership function is transposed onto the µ axis as illustrated in the previous figure. These µ values are the degrees of truth for each crisp input and are associated with each label as fuzzy inputs. These fuzzy inputs are then passed on to the next step, Rule Evaluation</a:t>
            </a:r>
            <a:r>
              <a:rPr lang="en-IN"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4405" y="3579812"/>
            <a:ext cx="8822029" cy="3117201"/>
          </a:xfrm>
        </p:spPr>
      </p:pic>
    </p:spTree>
    <p:extLst>
      <p:ext uri="{BB962C8B-B14F-4D97-AF65-F5344CB8AC3E}">
        <p14:creationId xmlns:p14="http://schemas.microsoft.com/office/powerpoint/2010/main" val="21816059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1095"/>
          </a:xfrm>
        </p:spPr>
        <p:txBody>
          <a:bodyPr>
            <a:normAutofit/>
          </a:bodyPr>
          <a:lstStyle/>
          <a:p>
            <a:r>
              <a:rPr lang="en-IN" sz="3200" u="sng" dirty="0" smtClean="0">
                <a:latin typeface="Aharoni" panose="02010803020104030203" pitchFamily="2" charset="-79"/>
                <a:cs typeface="Aharoni" panose="02010803020104030203" pitchFamily="2" charset="-79"/>
              </a:rPr>
              <a:t>Defuzzification</a:t>
            </a:r>
            <a:endParaRPr lang="en-IN" sz="3200" u="sng"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838200" y="1004552"/>
            <a:ext cx="10515600" cy="5172411"/>
          </a:xfrm>
        </p:spPr>
        <p:txBody>
          <a:bodyPr/>
          <a:lstStyle/>
          <a:p>
            <a:r>
              <a:rPr lang="en-IN" dirty="0"/>
              <a:t>Defuzzification involves the process of transposing the fuzzy outputs to crisp outputs. There are a variety of methods to </a:t>
            </a:r>
            <a:r>
              <a:rPr lang="en-IN" dirty="0" smtClean="0"/>
              <a:t>achieve.</a:t>
            </a:r>
          </a:p>
          <a:p>
            <a:r>
              <a:rPr lang="en-IN" dirty="0"/>
              <a:t>T</a:t>
            </a:r>
            <a:r>
              <a:rPr lang="en-IN" dirty="0" smtClean="0"/>
              <a:t>he </a:t>
            </a:r>
            <a:r>
              <a:rPr lang="en-IN" dirty="0"/>
              <a:t>process of reducing a fuzzy set into a crisp set or to convert a fuzzy member into a crisp member</a:t>
            </a:r>
            <a:r>
              <a:rPr lang="en-IN" dirty="0" smtClean="0"/>
              <a:t>.</a:t>
            </a:r>
          </a:p>
          <a:p>
            <a:r>
              <a:rPr lang="en-IN" dirty="0"/>
              <a:t>We have already studied that the </a:t>
            </a:r>
            <a:r>
              <a:rPr lang="en-IN" dirty="0" smtClean="0"/>
              <a:t>fuzzification </a:t>
            </a:r>
            <a:r>
              <a:rPr lang="en-IN" dirty="0"/>
              <a:t>process involves conversion from crisp quantities to fuzzy quantities. In a number of engineering applications, it is necessary to </a:t>
            </a:r>
            <a:r>
              <a:rPr lang="en-IN" dirty="0" smtClean="0"/>
              <a:t>defuzzify </a:t>
            </a:r>
            <a:r>
              <a:rPr lang="en-IN" dirty="0"/>
              <a:t>the result or rather “fuzzy result” so that it must be converted to crisp result. Mathematically, the process of Defuzzification is also called “rounding it off</a:t>
            </a:r>
            <a:r>
              <a:rPr lang="en-IN" dirty="0" smtClean="0"/>
              <a:t>”.</a:t>
            </a:r>
          </a:p>
          <a:p>
            <a:r>
              <a:rPr lang="en-IN" dirty="0"/>
              <a:t>A method of averaging is utilized here, and is known as the </a:t>
            </a:r>
            <a:r>
              <a:rPr lang="en-IN" i="1" dirty="0" smtClean="0"/>
              <a:t>Center </a:t>
            </a:r>
            <a:r>
              <a:rPr lang="en-IN" i="1" dirty="0"/>
              <a:t>of Gravity method or COG</a:t>
            </a:r>
            <a:r>
              <a:rPr lang="en-IN" dirty="0"/>
              <a:t>, it is a method of calculating centroids of </a:t>
            </a:r>
            <a:r>
              <a:rPr lang="en-IN" dirty="0" smtClean="0"/>
              <a:t>sets.</a:t>
            </a:r>
            <a:endParaRPr lang="en-IN" dirty="0"/>
          </a:p>
        </p:txBody>
      </p:sp>
    </p:spTree>
    <p:extLst>
      <p:ext uri="{BB962C8B-B14F-4D97-AF65-F5344CB8AC3E}">
        <p14:creationId xmlns:p14="http://schemas.microsoft.com/office/powerpoint/2010/main" val="130792947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3041"/>
            <a:ext cx="10515600" cy="978795"/>
          </a:xfrm>
        </p:spPr>
        <p:txBody>
          <a:bodyPr>
            <a:noAutofit/>
          </a:bodyPr>
          <a:lstStyle/>
          <a:p>
            <a:r>
              <a:rPr lang="en-IN" sz="3200" dirty="0" smtClean="0">
                <a:latin typeface="+mn-lt"/>
              </a:rPr>
              <a:t> </a:t>
            </a:r>
            <a:r>
              <a:rPr lang="en-IN" sz="2800" dirty="0">
                <a:latin typeface="+mn-lt"/>
              </a:rPr>
              <a:t>The output membership functions to which the fuzzy outputs are transposed are restricted to being singletons. </a:t>
            </a:r>
            <a:r>
              <a:rPr lang="en-IN" sz="2800" dirty="0" smtClean="0">
                <a:latin typeface="+mn-lt"/>
              </a:rPr>
              <a:t/>
            </a:r>
            <a:br>
              <a:rPr lang="en-IN" sz="2800" dirty="0" smtClean="0">
                <a:latin typeface="+mn-lt"/>
              </a:rPr>
            </a:br>
            <a:r>
              <a:rPr lang="en-IN" sz="2800" dirty="0" smtClean="0">
                <a:latin typeface="+mn-lt"/>
              </a:rPr>
              <a:t>This </a:t>
            </a:r>
            <a:r>
              <a:rPr lang="en-IN" sz="2800" dirty="0">
                <a:latin typeface="+mn-lt"/>
              </a:rPr>
              <a:t>is so to limit the degree of calculation intensity in the microcontroller. </a:t>
            </a:r>
            <a:r>
              <a:rPr lang="en-IN" sz="2800" dirty="0" smtClean="0">
                <a:latin typeface="+mn-lt"/>
              </a:rPr>
              <a:t/>
            </a:r>
            <a:br>
              <a:rPr lang="en-IN" sz="2800" dirty="0" smtClean="0">
                <a:latin typeface="+mn-lt"/>
              </a:rPr>
            </a:br>
            <a:r>
              <a:rPr lang="en-IN" sz="2800" dirty="0" smtClean="0">
                <a:latin typeface="+mn-lt"/>
              </a:rPr>
              <a:t>The </a:t>
            </a:r>
            <a:r>
              <a:rPr lang="en-IN" sz="2800" dirty="0">
                <a:latin typeface="+mn-lt"/>
              </a:rPr>
              <a:t>fuzzy outputs are transposed to their membership functions similarly as in fuzzification. </a:t>
            </a:r>
            <a:r>
              <a:rPr lang="en-IN" sz="2800" dirty="0" smtClean="0">
                <a:latin typeface="+mn-lt"/>
              </a:rPr>
              <a:t/>
            </a:r>
            <a:br>
              <a:rPr lang="en-IN" sz="2800" dirty="0" smtClean="0">
                <a:latin typeface="+mn-lt"/>
              </a:rPr>
            </a:br>
            <a:r>
              <a:rPr lang="en-IN" sz="2800" dirty="0" smtClean="0">
                <a:latin typeface="+mn-lt"/>
              </a:rPr>
              <a:t>With </a:t>
            </a:r>
            <a:r>
              <a:rPr lang="en-IN" sz="2800" dirty="0">
                <a:latin typeface="+mn-lt"/>
              </a:rPr>
              <a:t>COG the singleton values of outputs are calculated using a weighted </a:t>
            </a:r>
            <a:r>
              <a:rPr lang="en-IN" sz="2800" dirty="0" smtClean="0">
                <a:latin typeface="+mn-lt"/>
              </a:rPr>
              <a:t>average.</a:t>
            </a:r>
            <a:br>
              <a:rPr lang="en-IN" sz="2800" dirty="0" smtClean="0">
                <a:latin typeface="+mn-lt"/>
              </a:rPr>
            </a:br>
            <a:r>
              <a:rPr lang="en-IN" sz="2800" dirty="0" smtClean="0">
                <a:latin typeface="+mn-lt"/>
              </a:rPr>
              <a:t> </a:t>
            </a:r>
            <a:r>
              <a:rPr lang="en-IN" sz="2800" dirty="0">
                <a:latin typeface="+mn-lt"/>
              </a:rPr>
              <a:t>The crisp output is the result and is passed out of the fuzzy inferencing system for processing elsewhere.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7285" y="4224270"/>
            <a:ext cx="8757633" cy="2633729"/>
          </a:xfrm>
        </p:spPr>
      </p:pic>
    </p:spTree>
    <p:extLst>
      <p:ext uri="{BB962C8B-B14F-4D97-AF65-F5344CB8AC3E}">
        <p14:creationId xmlns:p14="http://schemas.microsoft.com/office/powerpoint/2010/main" val="2562753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81824"/>
          </a:xfrm>
        </p:spPr>
        <p:txBody>
          <a:bodyPr>
            <a:normAutofit/>
          </a:bodyPr>
          <a:lstStyle/>
          <a:p>
            <a:r>
              <a:rPr lang="en-IN" sz="3200" u="sng" dirty="0" smtClean="0">
                <a:latin typeface="Aharoni" panose="02010803020104030203" pitchFamily="2" charset="-79"/>
                <a:cs typeface="Aharoni" panose="02010803020104030203" pitchFamily="2" charset="-79"/>
              </a:rPr>
              <a:t>NUMERICALS</a:t>
            </a:r>
            <a:endParaRPr lang="en-IN" sz="3200"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5004" y="746974"/>
            <a:ext cx="9903852" cy="5872766"/>
          </a:xfrm>
        </p:spPr>
      </p:pic>
    </p:spTree>
    <p:extLst>
      <p:ext uri="{BB962C8B-B14F-4D97-AF65-F5344CB8AC3E}">
        <p14:creationId xmlns:p14="http://schemas.microsoft.com/office/powerpoint/2010/main" val="342629402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89396"/>
          </a:xfrm>
        </p:spPr>
        <p:txBody>
          <a:bodyPr>
            <a:normAutofit/>
          </a:bodyPr>
          <a:lstStyle/>
          <a:p>
            <a:r>
              <a:rPr lang="en-IN" sz="2800" u="sng" dirty="0" smtClean="0">
                <a:latin typeface="Aharoni" panose="02010803020104030203" pitchFamily="2" charset="-79"/>
                <a:cs typeface="Aharoni" panose="02010803020104030203" pitchFamily="2" charset="-79"/>
              </a:rPr>
              <a:t>Ex2</a:t>
            </a:r>
            <a:endParaRPr lang="en-IN" sz="2800"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6215" y="488950"/>
            <a:ext cx="11397802" cy="6002002"/>
          </a:xfrm>
        </p:spPr>
      </p:pic>
    </p:spTree>
    <p:extLst>
      <p:ext uri="{BB962C8B-B14F-4D97-AF65-F5344CB8AC3E}">
        <p14:creationId xmlns:p14="http://schemas.microsoft.com/office/powerpoint/2010/main" val="40118645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616" y="1159099"/>
            <a:ext cx="8873543" cy="4148731"/>
          </a:xfrm>
          <a:prstGeom prst="rect">
            <a:avLst/>
          </a:prstGeom>
        </p:spPr>
      </p:pic>
    </p:spTree>
    <p:extLst>
      <p:ext uri="{BB962C8B-B14F-4D97-AF65-F5344CB8AC3E}">
        <p14:creationId xmlns:p14="http://schemas.microsoft.com/office/powerpoint/2010/main" val="33906672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386365"/>
          </a:xfrm>
        </p:spPr>
        <p:txBody>
          <a:bodyPr>
            <a:normAutofit fontScale="90000"/>
          </a:bodyPr>
          <a:lstStyle/>
          <a:p>
            <a:r>
              <a:rPr lang="en-IN" sz="2800" dirty="0" smtClean="0">
                <a:latin typeface="Aharoni" panose="02010803020104030203" pitchFamily="2" charset="-79"/>
                <a:cs typeface="Aharoni" panose="02010803020104030203" pitchFamily="2" charset="-79"/>
              </a:rPr>
              <a:t>Sol2</a:t>
            </a:r>
            <a:endParaRPr lang="en-IN" sz="2800"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640" y="386367"/>
            <a:ext cx="10890160" cy="6310648"/>
          </a:xfrm>
        </p:spPr>
      </p:pic>
    </p:spTree>
    <p:extLst>
      <p:ext uri="{BB962C8B-B14F-4D97-AF65-F5344CB8AC3E}">
        <p14:creationId xmlns:p14="http://schemas.microsoft.com/office/powerpoint/2010/main" val="121409579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186" y="0"/>
            <a:ext cx="10766738" cy="6606863"/>
          </a:xfrm>
          <a:prstGeom prst="rect">
            <a:avLst/>
          </a:prstGeom>
        </p:spPr>
      </p:pic>
    </p:spTree>
    <p:extLst>
      <p:ext uri="{BB962C8B-B14F-4D97-AF65-F5344CB8AC3E}">
        <p14:creationId xmlns:p14="http://schemas.microsoft.com/office/powerpoint/2010/main" val="25527857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25002"/>
          </a:xfrm>
        </p:spPr>
        <p:txBody>
          <a:bodyPr>
            <a:normAutofit fontScale="90000"/>
          </a:bodyPr>
          <a:lstStyle/>
          <a:p>
            <a:r>
              <a:rPr lang="en-IN" sz="2800" u="sng" dirty="0" smtClean="0">
                <a:latin typeface="Aharoni" panose="02010803020104030203" pitchFamily="2" charset="-79"/>
                <a:cs typeface="Aharoni" panose="02010803020104030203" pitchFamily="2" charset="-79"/>
              </a:rPr>
              <a:t>Ex3</a:t>
            </a:r>
            <a:endParaRPr lang="en-IN" sz="2800"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6518" y="425003"/>
            <a:ext cx="11062952" cy="6104585"/>
          </a:xfrm>
        </p:spPr>
      </p:pic>
    </p:spTree>
    <p:extLst>
      <p:ext uri="{BB962C8B-B14F-4D97-AF65-F5344CB8AC3E}">
        <p14:creationId xmlns:p14="http://schemas.microsoft.com/office/powerpoint/2010/main" val="295163006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528033"/>
          </a:xfrm>
        </p:spPr>
        <p:txBody>
          <a:bodyPr>
            <a:normAutofit fontScale="90000"/>
          </a:bodyPr>
          <a:lstStyle/>
          <a:p>
            <a:r>
              <a:rPr lang="en-IN" sz="3200" u="sng" dirty="0" smtClean="0">
                <a:latin typeface="Aharoni" panose="02010803020104030203" pitchFamily="2" charset="-79"/>
                <a:cs typeface="Aharoni" panose="02010803020104030203" pitchFamily="2" charset="-79"/>
              </a:rPr>
              <a:t>Ex4</a:t>
            </a:r>
            <a:endParaRPr lang="en-IN" sz="3200"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0800000">
            <a:off x="218939" y="528635"/>
            <a:ext cx="11134859" cy="6142620"/>
          </a:xfrm>
        </p:spPr>
      </p:pic>
    </p:spTree>
    <p:extLst>
      <p:ext uri="{BB962C8B-B14F-4D97-AF65-F5344CB8AC3E}">
        <p14:creationId xmlns:p14="http://schemas.microsoft.com/office/powerpoint/2010/main" val="24851664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12123"/>
          </a:xfrm>
        </p:spPr>
        <p:txBody>
          <a:bodyPr>
            <a:normAutofit fontScale="90000"/>
          </a:bodyPr>
          <a:lstStyle/>
          <a:p>
            <a:r>
              <a:rPr lang="en-IN" sz="3200" b="1" u="sng" dirty="0" smtClean="0">
                <a:latin typeface="Aharoni" panose="02010803020104030203" pitchFamily="2" charset="-79"/>
                <a:cs typeface="Aharoni" panose="02010803020104030203" pitchFamily="2" charset="-79"/>
              </a:rPr>
              <a:t>Ex5</a:t>
            </a:r>
            <a:endParaRPr lang="en-IN" sz="3200" b="1"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789" y="459490"/>
            <a:ext cx="11732653" cy="6263281"/>
          </a:xfrm>
        </p:spPr>
      </p:pic>
    </p:spTree>
    <p:extLst>
      <p:ext uri="{BB962C8B-B14F-4D97-AF65-F5344CB8AC3E}">
        <p14:creationId xmlns:p14="http://schemas.microsoft.com/office/powerpoint/2010/main" val="179841637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386365"/>
          </a:xfrm>
        </p:spPr>
        <p:txBody>
          <a:bodyPr>
            <a:normAutofit fontScale="90000"/>
          </a:bodyPr>
          <a:lstStyle/>
          <a:p>
            <a:r>
              <a:rPr lang="en-IN" sz="3200" b="1" u="sng" dirty="0" smtClean="0">
                <a:latin typeface="Aharoni" panose="02010803020104030203" pitchFamily="2" charset="-79"/>
                <a:cs typeface="Aharoni" panose="02010803020104030203" pitchFamily="2" charset="-79"/>
              </a:rPr>
              <a:t>Ex6</a:t>
            </a:r>
            <a:endParaRPr lang="en-IN" sz="3200" b="1"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4852" y="385762"/>
            <a:ext cx="11372044" cy="6221099"/>
          </a:xfrm>
        </p:spPr>
      </p:pic>
    </p:spTree>
    <p:extLst>
      <p:ext uri="{BB962C8B-B14F-4D97-AF65-F5344CB8AC3E}">
        <p14:creationId xmlns:p14="http://schemas.microsoft.com/office/powerpoint/2010/main" val="357713518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386365"/>
          </a:xfrm>
        </p:spPr>
        <p:txBody>
          <a:bodyPr>
            <a:normAutofit fontScale="90000"/>
          </a:bodyPr>
          <a:lstStyle/>
          <a:p>
            <a:r>
              <a:rPr lang="en-IN" sz="2800" b="1" u="sng" dirty="0" smtClean="0">
                <a:latin typeface="Aharoni" panose="02010803020104030203" pitchFamily="2" charset="-79"/>
                <a:cs typeface="Aharoni" panose="02010803020104030203" pitchFamily="2" charset="-79"/>
              </a:rPr>
              <a:t>Ex7</a:t>
            </a:r>
            <a:endParaRPr lang="en-IN" sz="2800" b="1"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699" y="386366"/>
            <a:ext cx="11449318" cy="6220495"/>
          </a:xfrm>
        </p:spPr>
      </p:pic>
    </p:spTree>
    <p:extLst>
      <p:ext uri="{BB962C8B-B14F-4D97-AF65-F5344CB8AC3E}">
        <p14:creationId xmlns:p14="http://schemas.microsoft.com/office/powerpoint/2010/main" val="32111402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12123"/>
          </a:xfrm>
        </p:spPr>
        <p:txBody>
          <a:bodyPr>
            <a:normAutofit fontScale="90000"/>
          </a:bodyPr>
          <a:lstStyle/>
          <a:p>
            <a:r>
              <a:rPr lang="en-IN" sz="2800" b="1" u="sng" dirty="0" smtClean="0">
                <a:latin typeface="Aharoni" panose="02010803020104030203" pitchFamily="2" charset="-79"/>
                <a:cs typeface="Aharoni" panose="02010803020104030203" pitchFamily="2" charset="-79"/>
              </a:rPr>
              <a:t>Ex8</a:t>
            </a:r>
            <a:endParaRPr lang="en-IN" sz="2800" b="1"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6670" y="412750"/>
            <a:ext cx="11011437" cy="6091081"/>
          </a:xfrm>
        </p:spPr>
      </p:pic>
    </p:spTree>
    <p:extLst>
      <p:ext uri="{BB962C8B-B14F-4D97-AF65-F5344CB8AC3E}">
        <p14:creationId xmlns:p14="http://schemas.microsoft.com/office/powerpoint/2010/main" val="24952367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76517"/>
          </a:xfrm>
        </p:spPr>
        <p:txBody>
          <a:bodyPr>
            <a:normAutofit/>
          </a:bodyPr>
          <a:lstStyle/>
          <a:p>
            <a:r>
              <a:rPr lang="en-IN" sz="2800" b="1" u="sng" dirty="0" smtClean="0">
                <a:latin typeface="Aharoni" panose="02010803020104030203" pitchFamily="2" charset="-79"/>
                <a:cs typeface="Aharoni" panose="02010803020104030203" pitchFamily="2" charset="-79"/>
              </a:rPr>
              <a:t>Ex9</a:t>
            </a:r>
            <a:endParaRPr lang="en-IN" sz="2800" b="1"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6518" y="476250"/>
            <a:ext cx="10779617" cy="6091975"/>
          </a:xfrm>
        </p:spPr>
      </p:pic>
    </p:spTree>
    <p:extLst>
      <p:ext uri="{BB962C8B-B14F-4D97-AF65-F5344CB8AC3E}">
        <p14:creationId xmlns:p14="http://schemas.microsoft.com/office/powerpoint/2010/main" val="332983008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37881"/>
          </a:xfrm>
        </p:spPr>
        <p:txBody>
          <a:bodyPr>
            <a:normAutofit fontScale="90000"/>
          </a:bodyPr>
          <a:lstStyle/>
          <a:p>
            <a:r>
              <a:rPr lang="en-IN" sz="2800" b="1" u="sng" dirty="0" smtClean="0">
                <a:latin typeface="Aharoni" panose="02010803020104030203" pitchFamily="2" charset="-79"/>
                <a:cs typeface="Aharoni" panose="02010803020104030203" pitchFamily="2" charset="-79"/>
              </a:rPr>
              <a:t>Ex10</a:t>
            </a:r>
            <a:endParaRPr lang="en-IN" sz="2800" b="1" u="sng" dirty="0">
              <a:latin typeface="Aharoni" panose="02010803020104030203" pitchFamily="2" charset="-79"/>
              <a:cs typeface="Aharoni" panose="02010803020104030203" pitchFamily="2" charset="-79"/>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2428" y="438150"/>
            <a:ext cx="10761372" cy="6181591"/>
          </a:xfrm>
        </p:spPr>
      </p:pic>
    </p:spTree>
    <p:extLst>
      <p:ext uri="{BB962C8B-B14F-4D97-AF65-F5344CB8AC3E}">
        <p14:creationId xmlns:p14="http://schemas.microsoft.com/office/powerpoint/2010/main" val="26451262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625" y="300730"/>
            <a:ext cx="10515600" cy="1325563"/>
          </a:xfrm>
        </p:spPr>
        <p:txBody>
          <a:bodyPr/>
          <a:lstStyle/>
          <a:p>
            <a:r>
              <a:rPr lang="en-IN" u="sng" dirty="0" smtClean="0">
                <a:latin typeface="Aharoni" panose="02010803020104030203" pitchFamily="2" charset="-79"/>
                <a:cs typeface="Aharoni" panose="02010803020104030203" pitchFamily="2" charset="-79"/>
              </a:rPr>
              <a:t>Classical Sets</a:t>
            </a:r>
            <a:r>
              <a:rPr lang="en-IN" u="sng" dirty="0" smtClean="0"/>
              <a:t/>
            </a:r>
            <a:br>
              <a:rPr lang="en-IN" u="sng" dirty="0" smtClean="0"/>
            </a:br>
            <a:endParaRPr lang="en-IN" u="sng" dirty="0"/>
          </a:p>
        </p:txBody>
      </p:sp>
      <p:sp>
        <p:nvSpPr>
          <p:cNvPr id="3" name="Content Placeholder 2"/>
          <p:cNvSpPr>
            <a:spLocks noGrp="1"/>
          </p:cNvSpPr>
          <p:nvPr>
            <p:ph idx="1"/>
          </p:nvPr>
        </p:nvSpPr>
        <p:spPr>
          <a:xfrm>
            <a:off x="838200" y="1236371"/>
            <a:ext cx="10515600" cy="4940591"/>
          </a:xfrm>
        </p:spPr>
        <p:txBody>
          <a:bodyPr>
            <a:normAutofit fontScale="92500" lnSpcReduction="20000"/>
          </a:bodyPr>
          <a:lstStyle/>
          <a:p>
            <a:r>
              <a:rPr lang="en-IN" dirty="0" smtClean="0"/>
              <a:t>Fuzzy set is also a type of ‘set’ but it is somehow quite different from Classical set.</a:t>
            </a:r>
          </a:p>
          <a:p>
            <a:r>
              <a:rPr lang="en-IN" dirty="0" smtClean="0"/>
              <a:t>Classical set</a:t>
            </a:r>
            <a:r>
              <a:rPr lang="en-IN" dirty="0"/>
              <a:t> is an unordered collection of different elements. It can be written explicitly by listing </a:t>
            </a:r>
            <a:r>
              <a:rPr lang="en-IN" dirty="0" smtClean="0"/>
              <a:t>its </a:t>
            </a:r>
            <a:r>
              <a:rPr lang="en-IN" dirty="0"/>
              <a:t>elements using the set bracket. </a:t>
            </a:r>
            <a:endParaRPr lang="en-IN" dirty="0" smtClean="0"/>
          </a:p>
          <a:p>
            <a:r>
              <a:rPr lang="en-IN" dirty="0" smtClean="0"/>
              <a:t>The  Classical set </a:t>
            </a:r>
            <a:r>
              <a:rPr lang="en-IN" dirty="0"/>
              <a:t>is defined by specifying a property that elements of the set have in common. The set is described as A = {x:p(x)}</a:t>
            </a:r>
          </a:p>
          <a:p>
            <a:r>
              <a:rPr lang="en-IN" b="1" dirty="0"/>
              <a:t>Example 1</a:t>
            </a:r>
            <a:r>
              <a:rPr lang="en-IN" dirty="0"/>
              <a:t> − The set {</a:t>
            </a:r>
            <a:r>
              <a:rPr lang="en-IN" dirty="0" smtClean="0"/>
              <a:t>a,e,i,o,u } </a:t>
            </a:r>
            <a:r>
              <a:rPr lang="en-IN" dirty="0"/>
              <a:t>is written as</a:t>
            </a:r>
          </a:p>
          <a:p>
            <a:pPr marL="0" indent="0">
              <a:buNone/>
            </a:pPr>
            <a:r>
              <a:rPr lang="en-IN" dirty="0" smtClean="0"/>
              <a:t>                  A </a:t>
            </a:r>
            <a:r>
              <a:rPr lang="en-IN" dirty="0"/>
              <a:t>= {</a:t>
            </a:r>
            <a:r>
              <a:rPr lang="en-IN" dirty="0" smtClean="0"/>
              <a:t>x:x is </a:t>
            </a:r>
            <a:r>
              <a:rPr lang="en-IN" dirty="0"/>
              <a:t>a vowel in English alphabet}</a:t>
            </a:r>
          </a:p>
          <a:p>
            <a:r>
              <a:rPr lang="en-IN" b="1" dirty="0"/>
              <a:t>Example 2</a:t>
            </a:r>
            <a:r>
              <a:rPr lang="en-IN" dirty="0"/>
              <a:t> − The set {1,3,5,7,9} is written as</a:t>
            </a:r>
          </a:p>
          <a:p>
            <a:pPr marL="0" indent="0">
              <a:buNone/>
            </a:pPr>
            <a:r>
              <a:rPr lang="en-IN" dirty="0" smtClean="0"/>
              <a:t>                  B </a:t>
            </a:r>
            <a:r>
              <a:rPr lang="en-IN" dirty="0"/>
              <a:t>= {x:1 ≤ x &lt; 10 and (x%2) ≠ 0}</a:t>
            </a:r>
          </a:p>
          <a:p>
            <a:r>
              <a:rPr lang="en-IN" dirty="0"/>
              <a:t>If an element x is a member of any set S, it is denoted by </a:t>
            </a:r>
            <a:r>
              <a:rPr lang="en-IN" dirty="0" smtClean="0"/>
              <a:t>x∈S and </a:t>
            </a:r>
            <a:r>
              <a:rPr lang="en-IN" dirty="0"/>
              <a:t>if an element y is not a member of set S, it is denoted by y∉S.</a:t>
            </a:r>
          </a:p>
          <a:p>
            <a:r>
              <a:rPr lang="en-IN" b="1" dirty="0"/>
              <a:t>Example</a:t>
            </a:r>
            <a:r>
              <a:rPr lang="en-IN" dirty="0"/>
              <a:t> − If S = {1,1.2,1.7,2},1 ∈ S but 1.5 ∉ S</a:t>
            </a:r>
          </a:p>
          <a:p>
            <a:endParaRPr lang="en-IN" dirty="0" smtClean="0"/>
          </a:p>
          <a:p>
            <a:endParaRPr lang="en-IN" dirty="0"/>
          </a:p>
        </p:txBody>
      </p:sp>
    </p:spTree>
    <p:extLst>
      <p:ext uri="{BB962C8B-B14F-4D97-AF65-F5344CB8AC3E}">
        <p14:creationId xmlns:p14="http://schemas.microsoft.com/office/powerpoint/2010/main" val="163204902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8541" y="169326"/>
            <a:ext cx="9144000" cy="886742"/>
          </a:xfrm>
        </p:spPr>
        <p:txBody>
          <a:bodyPr>
            <a:normAutofit/>
          </a:bodyPr>
          <a:lstStyle/>
          <a:p>
            <a:r>
              <a:rPr lang="en-IN" sz="4000" u="sng" dirty="0" smtClean="0">
                <a:latin typeface="Aharoni" panose="02010803020104030203" pitchFamily="2" charset="-79"/>
                <a:cs typeface="Aharoni" panose="02010803020104030203" pitchFamily="2" charset="-79"/>
              </a:rPr>
              <a:t>Basic operations on Classical Set</a:t>
            </a:r>
            <a:endParaRPr lang="en-IN" sz="4000" u="sng" dirty="0">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524000" y="1171977"/>
            <a:ext cx="9144000" cy="5280338"/>
          </a:xfrm>
        </p:spPr>
        <p:txBody>
          <a:bodyPr/>
          <a:lstStyle/>
          <a:p>
            <a:pPr marL="342900" indent="-342900" algn="l">
              <a:buFont typeface="Arial" panose="020B0604020202020204" pitchFamily="34" charset="0"/>
              <a:buChar char="•"/>
            </a:pPr>
            <a:r>
              <a:rPr lang="en-IN" sz="2800" b="1" i="1" dirty="0">
                <a:latin typeface="Aharoni" panose="02010803020104030203" pitchFamily="2" charset="-79"/>
                <a:cs typeface="Aharoni" panose="02010803020104030203" pitchFamily="2" charset="-79"/>
              </a:rPr>
              <a:t>Union</a:t>
            </a:r>
          </a:p>
          <a:p>
            <a:pPr marL="342900" indent="-342900" algn="l">
              <a:buFont typeface="Arial" panose="020B0604020202020204" pitchFamily="34" charset="0"/>
              <a:buChar char="•"/>
            </a:pPr>
            <a:r>
              <a:rPr lang="en-IN" dirty="0"/>
              <a:t>The union of sets A and B (denoted by A ∪ B</a:t>
            </a:r>
            <a:r>
              <a:rPr lang="en-IN" dirty="0" smtClean="0"/>
              <a:t>) </a:t>
            </a:r>
            <a:r>
              <a:rPr lang="en-IN" dirty="0"/>
              <a:t>is the set of elements which are in A, in B, or in both A and B</a:t>
            </a:r>
            <a:r>
              <a:rPr lang="en-IN" dirty="0" smtClean="0"/>
              <a:t>.</a:t>
            </a:r>
          </a:p>
          <a:p>
            <a:pPr algn="l"/>
            <a:r>
              <a:rPr lang="en-IN" dirty="0"/>
              <a:t> </a:t>
            </a:r>
            <a:r>
              <a:rPr lang="en-IN" dirty="0" smtClean="0"/>
              <a:t>   </a:t>
            </a:r>
            <a:r>
              <a:rPr lang="en-IN" dirty="0"/>
              <a:t>Hence, A ∪ B = {x|x ∈ A OR x ∈ B</a:t>
            </a:r>
            <a:r>
              <a:rPr lang="en-IN" dirty="0" smtClean="0"/>
              <a:t>}.</a:t>
            </a:r>
          </a:p>
          <a:p>
            <a:pPr algn="l"/>
            <a:r>
              <a:rPr lang="en-IN" dirty="0" smtClean="0"/>
              <a:t>  </a:t>
            </a:r>
            <a:r>
              <a:rPr lang="en-IN" b="1" dirty="0"/>
              <a:t>Example</a:t>
            </a:r>
            <a:r>
              <a:rPr lang="en-IN" dirty="0"/>
              <a:t> − If A = {10,11,12,13} and B = {13,14,15</a:t>
            </a:r>
            <a:r>
              <a:rPr lang="en-IN" dirty="0" smtClean="0"/>
              <a:t>}, then A </a:t>
            </a:r>
            <a:r>
              <a:rPr lang="en-IN" dirty="0"/>
              <a:t>∪ B = {10,11,12,13,14,15} – The common element occurs only once</a:t>
            </a:r>
            <a:r>
              <a:rPr lang="en-IN" dirty="0" smtClean="0"/>
              <a:t>.</a:t>
            </a:r>
          </a:p>
          <a:p>
            <a:pPr algn="l"/>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839" y="3948955"/>
            <a:ext cx="5009881" cy="2503359"/>
          </a:xfrm>
          <a:prstGeom prst="rect">
            <a:avLst/>
          </a:prstGeom>
        </p:spPr>
      </p:pic>
    </p:spTree>
    <p:extLst>
      <p:ext uri="{BB962C8B-B14F-4D97-AF65-F5344CB8AC3E}">
        <p14:creationId xmlns:p14="http://schemas.microsoft.com/office/powerpoint/2010/main" val="11337876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i="1" dirty="0">
                <a:latin typeface="Aharoni" panose="02010803020104030203" pitchFamily="2" charset="-79"/>
                <a:cs typeface="Aharoni" panose="02010803020104030203" pitchFamily="2" charset="-79"/>
              </a:rPr>
              <a:t>Intersection</a:t>
            </a:r>
            <a:r>
              <a:rPr lang="en-IN" dirty="0"/>
              <a:t/>
            </a:r>
            <a:br>
              <a:rPr lang="en-IN" dirty="0"/>
            </a:br>
            <a:endParaRPr lang="en-IN" dirty="0"/>
          </a:p>
        </p:txBody>
      </p:sp>
      <p:sp>
        <p:nvSpPr>
          <p:cNvPr id="3" name="Content Placeholder 2"/>
          <p:cNvSpPr>
            <a:spLocks noGrp="1"/>
          </p:cNvSpPr>
          <p:nvPr>
            <p:ph idx="1"/>
          </p:nvPr>
        </p:nvSpPr>
        <p:spPr>
          <a:xfrm>
            <a:off x="606381" y="1207439"/>
            <a:ext cx="10515600" cy="4351338"/>
          </a:xfrm>
        </p:spPr>
        <p:txBody>
          <a:bodyPr/>
          <a:lstStyle/>
          <a:p>
            <a:r>
              <a:rPr lang="en-IN" dirty="0"/>
              <a:t>The intersection of sets A and B (denoted by A ∩ B) is the set of elements which are in both A and B</a:t>
            </a:r>
            <a:r>
              <a:rPr lang="en-IN" dirty="0" smtClean="0"/>
              <a:t>.</a:t>
            </a:r>
          </a:p>
          <a:p>
            <a:pPr marL="0" indent="0">
              <a:buNone/>
            </a:pPr>
            <a:r>
              <a:rPr lang="en-IN" dirty="0"/>
              <a:t> </a:t>
            </a:r>
            <a:r>
              <a:rPr lang="en-IN" dirty="0" smtClean="0"/>
              <a:t>  Hence</a:t>
            </a:r>
            <a:r>
              <a:rPr lang="en-IN" dirty="0"/>
              <a:t>, A ∩ B = {x|x ∈ A AND x ∈ B</a:t>
            </a:r>
            <a:r>
              <a:rPr lang="en-IN" dirty="0" smtClean="0"/>
              <a: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744" y="2833446"/>
            <a:ext cx="5241701" cy="2884773"/>
          </a:xfrm>
          <a:prstGeom prst="rect">
            <a:avLst/>
          </a:prstGeom>
        </p:spPr>
      </p:pic>
    </p:spTree>
    <p:extLst>
      <p:ext uri="{BB962C8B-B14F-4D97-AF65-F5344CB8AC3E}">
        <p14:creationId xmlns:p14="http://schemas.microsoft.com/office/powerpoint/2010/main" val="109220637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i="1" dirty="0">
                <a:latin typeface="Aharoni" panose="02010803020104030203" pitchFamily="2" charset="-79"/>
                <a:cs typeface="Aharoni" panose="02010803020104030203" pitchFamily="2" charset="-79"/>
              </a:rPr>
              <a:t>Difference/ Relative Complement</a:t>
            </a:r>
            <a:r>
              <a:rPr lang="en-IN" dirty="0"/>
              <a:t/>
            </a:r>
            <a:br>
              <a:rPr lang="en-IN" dirty="0"/>
            </a:br>
            <a:endParaRPr lang="en-IN" dirty="0"/>
          </a:p>
        </p:txBody>
      </p:sp>
      <p:sp>
        <p:nvSpPr>
          <p:cNvPr id="3" name="Content Placeholder 2"/>
          <p:cNvSpPr>
            <a:spLocks noGrp="1"/>
          </p:cNvSpPr>
          <p:nvPr>
            <p:ph idx="1"/>
          </p:nvPr>
        </p:nvSpPr>
        <p:spPr>
          <a:xfrm>
            <a:off x="838200" y="1133341"/>
            <a:ext cx="10515600" cy="5043622"/>
          </a:xfrm>
        </p:spPr>
        <p:txBody>
          <a:bodyPr/>
          <a:lstStyle/>
          <a:p>
            <a:r>
              <a:rPr lang="en-IN" dirty="0"/>
              <a:t>The set difference of sets A and B (denoted by A–B) is the set of elements which are only in A but not in B. </a:t>
            </a:r>
            <a:endParaRPr lang="en-IN" dirty="0" smtClean="0"/>
          </a:p>
          <a:p>
            <a:pPr marL="0" indent="0">
              <a:buNone/>
            </a:pPr>
            <a:r>
              <a:rPr lang="en-IN" dirty="0" smtClean="0"/>
              <a:t>    Hence</a:t>
            </a:r>
            <a:r>
              <a:rPr lang="en-IN" dirty="0"/>
              <a:t>, A − B = {x|x ∈ A AND x ∉ B</a:t>
            </a:r>
            <a:r>
              <a:rPr lang="en-IN" dirty="0" smtClean="0"/>
              <a:t>}.</a:t>
            </a:r>
          </a:p>
          <a:p>
            <a:r>
              <a:rPr lang="en-IN" b="1" dirty="0"/>
              <a:t>Example</a:t>
            </a:r>
            <a:r>
              <a:rPr lang="en-IN" dirty="0"/>
              <a:t> − If A = {10,11,12,13} and B = {13,14,15}, then (A − B) = {10,11,12} and (B − A) = {14,15}. Here, we can see (A − B) ≠ (B − A</a:t>
            </a:r>
            <a:r>
              <a:rPr lang="en-IN" dirty="0" smtClean="0"/>
              <a:t>).</a:t>
            </a:r>
          </a:p>
          <a:p>
            <a:endParaRPr lang="en-IN" dirty="0"/>
          </a:p>
          <a:p>
            <a:pPr marL="0" indent="0">
              <a:buNone/>
            </a:pPr>
            <a:r>
              <a:rPr lang="en-IN" dirty="0" smtClean="0"/>
              <a:t/>
            </a:r>
            <a:br>
              <a:rPr lang="en-IN" dirty="0" smtClean="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7437" y="3477295"/>
            <a:ext cx="7328078" cy="2699667"/>
          </a:xfrm>
          <a:prstGeom prst="rect">
            <a:avLst/>
          </a:prstGeom>
        </p:spPr>
      </p:pic>
    </p:spTree>
    <p:extLst>
      <p:ext uri="{BB962C8B-B14F-4D97-AF65-F5344CB8AC3E}">
        <p14:creationId xmlns:p14="http://schemas.microsoft.com/office/powerpoint/2010/main" val="11801174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i="1" dirty="0">
                <a:latin typeface="Aharoni" panose="02010803020104030203" pitchFamily="2" charset="-79"/>
                <a:cs typeface="Aharoni" panose="02010803020104030203" pitchFamily="2" charset="-79"/>
              </a:rPr>
              <a:t>Complement of a Set</a:t>
            </a:r>
            <a:r>
              <a:rPr lang="en-IN" dirty="0"/>
              <a:t/>
            </a:r>
            <a:br>
              <a:rPr lang="en-IN" dirty="0"/>
            </a:br>
            <a:endParaRPr lang="en-IN" dirty="0"/>
          </a:p>
        </p:txBody>
      </p:sp>
      <p:sp>
        <p:nvSpPr>
          <p:cNvPr id="3" name="Content Placeholder 2"/>
          <p:cNvSpPr>
            <a:spLocks noGrp="1"/>
          </p:cNvSpPr>
          <p:nvPr>
            <p:ph idx="1"/>
          </p:nvPr>
        </p:nvSpPr>
        <p:spPr>
          <a:xfrm>
            <a:off x="838200" y="1056068"/>
            <a:ext cx="10515600" cy="5120895"/>
          </a:xfrm>
        </p:spPr>
        <p:txBody>
          <a:bodyPr/>
          <a:lstStyle/>
          <a:p>
            <a:r>
              <a:rPr lang="en-IN" dirty="0"/>
              <a:t>The complement of a set A (denoted by A′) is the set of elements which are not in set A</a:t>
            </a:r>
            <a:r>
              <a:rPr lang="en-IN" dirty="0" smtClean="0"/>
              <a:t>.</a:t>
            </a:r>
          </a:p>
          <a:p>
            <a:pPr marL="0" indent="0">
              <a:buNone/>
            </a:pPr>
            <a:r>
              <a:rPr lang="en-IN" dirty="0" smtClean="0"/>
              <a:t>   Hence</a:t>
            </a:r>
            <a:r>
              <a:rPr lang="en-IN" dirty="0"/>
              <a:t>, A′ = {</a:t>
            </a:r>
            <a:r>
              <a:rPr lang="en-IN" dirty="0" smtClean="0"/>
              <a:t>x|x </a:t>
            </a:r>
            <a:r>
              <a:rPr lang="en-IN" dirty="0"/>
              <a:t>∉ A</a:t>
            </a:r>
            <a:r>
              <a:rPr lang="en-IN" dirty="0" smtClean="0"/>
              <a:t>}.</a:t>
            </a:r>
          </a:p>
          <a:p>
            <a:pPr marL="0" indent="0">
              <a:buNone/>
            </a:pPr>
            <a:r>
              <a:rPr lang="en-IN" dirty="0"/>
              <a:t>More specifically, A′ = (U−A) where U is a universal set which contains all objects</a:t>
            </a:r>
            <a:r>
              <a:rPr lang="en-IN" dirty="0" smtClean="0"/>
              <a:t>.</a:t>
            </a:r>
          </a:p>
          <a:p>
            <a:pPr marL="0" indent="0">
              <a:buNone/>
            </a:pPr>
            <a:r>
              <a:rPr lang="en-IN" b="1" dirty="0"/>
              <a:t>Example</a:t>
            </a:r>
            <a:r>
              <a:rPr lang="en-IN" dirty="0"/>
              <a:t> − If A = {x|x belongs to set of add integers} then A′ = {y|y does not belong to set of odd integers</a:t>
            </a:r>
            <a:r>
              <a:rPr lang="en-IN" dirty="0" smtClean="0"/>
              <a: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745" y="4305515"/>
            <a:ext cx="7134894" cy="2224074"/>
          </a:xfrm>
          <a:prstGeom prst="rect">
            <a:avLst/>
          </a:prstGeom>
        </p:spPr>
      </p:pic>
    </p:spTree>
    <p:extLst>
      <p:ext uri="{BB962C8B-B14F-4D97-AF65-F5344CB8AC3E}">
        <p14:creationId xmlns:p14="http://schemas.microsoft.com/office/powerpoint/2010/main" val="25158050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latin typeface="Aharoni" panose="02010803020104030203" pitchFamily="2" charset="-79"/>
                <a:cs typeface="Aharoni" panose="02010803020104030203" pitchFamily="2" charset="-79"/>
              </a:rPr>
              <a:t>Fuzzy Sets</a:t>
            </a:r>
            <a:endParaRPr lang="en-IN" u="sng"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838200" y="1481070"/>
            <a:ext cx="10515600" cy="4695893"/>
          </a:xfrm>
        </p:spPr>
        <p:txBody>
          <a:bodyPr/>
          <a:lstStyle/>
          <a:p>
            <a:r>
              <a:rPr lang="en-IN" dirty="0" smtClean="0"/>
              <a:t> </a:t>
            </a:r>
            <a:r>
              <a:rPr lang="en-IN" dirty="0"/>
              <a:t>Fuzzy sets can be considered as an extension and gross oversimplification of classical sets. </a:t>
            </a:r>
            <a:endParaRPr lang="en-IN" dirty="0" smtClean="0"/>
          </a:p>
          <a:p>
            <a:r>
              <a:rPr lang="en-IN" dirty="0"/>
              <a:t>It can be best understood in the context of </a:t>
            </a:r>
            <a:r>
              <a:rPr lang="en-IN" i="1" dirty="0"/>
              <a:t>set </a:t>
            </a:r>
            <a:r>
              <a:rPr lang="en-IN" i="1" dirty="0" smtClean="0"/>
              <a:t>membership</a:t>
            </a:r>
            <a:r>
              <a:rPr lang="en-IN" dirty="0" smtClean="0"/>
              <a:t>.</a:t>
            </a:r>
          </a:p>
          <a:p>
            <a:r>
              <a:rPr lang="en-IN" dirty="0"/>
              <a:t>Basically it allows partial membership which means that it contain elements that have varying degrees of membership in the set. From this, we can understand the difference between </a:t>
            </a:r>
            <a:r>
              <a:rPr lang="en-IN" i="1" dirty="0"/>
              <a:t>classical set </a:t>
            </a:r>
            <a:r>
              <a:rPr lang="en-IN" dirty="0"/>
              <a:t>and </a:t>
            </a:r>
            <a:r>
              <a:rPr lang="en-IN" i="1" dirty="0"/>
              <a:t>fuzzy</a:t>
            </a:r>
            <a:r>
              <a:rPr lang="en-IN" dirty="0"/>
              <a:t> </a:t>
            </a:r>
            <a:r>
              <a:rPr lang="en-IN" i="1" dirty="0"/>
              <a:t>set</a:t>
            </a:r>
            <a:r>
              <a:rPr lang="en-IN" dirty="0" smtClean="0"/>
              <a:t>.</a:t>
            </a:r>
          </a:p>
          <a:p>
            <a:r>
              <a:rPr lang="en-IN" i="1" dirty="0"/>
              <a:t>Classical set </a:t>
            </a:r>
            <a:r>
              <a:rPr lang="en-IN" dirty="0"/>
              <a:t>contains elements that satisfy precise properties of membership while </a:t>
            </a:r>
            <a:r>
              <a:rPr lang="en-IN" i="1" dirty="0"/>
              <a:t>fuzzy set </a:t>
            </a:r>
            <a:r>
              <a:rPr lang="en-IN" dirty="0"/>
              <a:t>contains elements that satisfy imprecise properties of membership.</a:t>
            </a:r>
          </a:p>
        </p:txBody>
      </p:sp>
    </p:spTree>
    <p:extLst>
      <p:ext uri="{BB962C8B-B14F-4D97-AF65-F5344CB8AC3E}">
        <p14:creationId xmlns:p14="http://schemas.microsoft.com/office/powerpoint/2010/main" val="262185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5519</TotalTime>
  <Words>1537</Words>
  <Application>Microsoft Macintosh PowerPoint</Application>
  <PresentationFormat>Custom</PresentationFormat>
  <Paragraphs>141</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INTRODUCTION</vt:lpstr>
      <vt:lpstr>Definition of Fuzzy Logic.</vt:lpstr>
      <vt:lpstr>PowerPoint Presentation</vt:lpstr>
      <vt:lpstr>Classical Sets </vt:lpstr>
      <vt:lpstr>Basic operations on Classical Set</vt:lpstr>
      <vt:lpstr>Intersection </vt:lpstr>
      <vt:lpstr>Difference/ Relative Complement </vt:lpstr>
      <vt:lpstr>Complement of a Set </vt:lpstr>
      <vt:lpstr>Fuzzy Sets</vt:lpstr>
      <vt:lpstr>Membership Function</vt:lpstr>
      <vt:lpstr>Mathematical Concept</vt:lpstr>
      <vt:lpstr>Membership  function of fuzzy set</vt:lpstr>
      <vt:lpstr>Features of Membership Functions </vt:lpstr>
      <vt:lpstr>Boundary</vt:lpstr>
      <vt:lpstr>Fuzzy Inference System</vt:lpstr>
      <vt:lpstr>Functional Blocks of FIS </vt:lpstr>
      <vt:lpstr>PowerPoint Presentation</vt:lpstr>
      <vt:lpstr>Working of FIS </vt:lpstr>
      <vt:lpstr>Fuzzification</vt:lpstr>
      <vt:lpstr> The following shows the structure of membership functions         within a universe of discourse for a crisp input.</vt:lpstr>
      <vt:lpstr> label: descriptive name used to identify a membership function.</vt:lpstr>
      <vt:lpstr>When considering the number of membership functions to exist within the universe of discourse, one must consider that: </vt:lpstr>
      <vt:lpstr> </vt:lpstr>
      <vt:lpstr>PowerPoint Presentation</vt:lpstr>
      <vt:lpstr>The fuzzification process maps each crisp input on the universe of discourse, and its intersection with each membership function is transposed onto the µ axis as illustrated in the previous figure. These µ values are the degrees of truth for each crisp input and are associated with each label as fuzzy inputs. These fuzzy inputs are then passed on to the next step, Rule Evaluation.</vt:lpstr>
      <vt:lpstr>Defuzzification</vt:lpstr>
      <vt:lpstr> The output membership functions to which the fuzzy outputs are transposed are restricted to being singletons.  This is so to limit the degree of calculation intensity in the microcontroller.  The fuzzy outputs are transposed to their membership functions similarly as in fuzzification.  With COG the singleton values of outputs are calculated using a weighted average.  The crisp output is the result and is passed out of the fuzzy inferencing system for processing elsewhere. </vt:lpstr>
      <vt:lpstr>NUMERICALS</vt:lpstr>
      <vt:lpstr>Ex2</vt:lpstr>
      <vt:lpstr>Sol2</vt:lpstr>
      <vt:lpstr>PowerPoint Presentation</vt:lpstr>
      <vt:lpstr>Ex3</vt:lpstr>
      <vt:lpstr>Ex4</vt:lpstr>
      <vt:lpstr>Ex5</vt:lpstr>
      <vt:lpstr>Ex6</vt:lpstr>
      <vt:lpstr>Ex7</vt:lpstr>
      <vt:lpstr>Ex8</vt:lpstr>
      <vt:lpstr>Ex9</vt:lpstr>
      <vt:lpstr>Ex10</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DELL</dc:creator>
  <cp:lastModifiedBy>A C S Rao</cp:lastModifiedBy>
  <cp:revision>41</cp:revision>
  <dcterms:created xsi:type="dcterms:W3CDTF">2018-08-15T10:16:26Z</dcterms:created>
  <dcterms:modified xsi:type="dcterms:W3CDTF">2019-04-14T05:57:18Z</dcterms:modified>
</cp:coreProperties>
</file>